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6"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9305" autoAdjust="0"/>
  </p:normalViewPr>
  <p:slideViewPr>
    <p:cSldViewPr snapToGrid="0">
      <p:cViewPr varScale="1">
        <p:scale>
          <a:sx n="77" d="100"/>
          <a:sy n="77" d="100"/>
        </p:scale>
        <p:origin x="191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64EF112-61D4-46FC-BF2F-B16D7DFE196B}" type="doc">
      <dgm:prSet loTypeId="urn:microsoft.com/office/officeart/2005/8/layout/hierarchy3" loCatId="hierarchy" qsTypeId="urn:microsoft.com/office/officeart/2005/8/quickstyle/simple1" qsCatId="simple" csTypeId="urn:microsoft.com/office/officeart/2005/8/colors/colorful1" csCatId="colorful"/>
      <dgm:spPr/>
      <dgm:t>
        <a:bodyPr/>
        <a:lstStyle/>
        <a:p>
          <a:endParaRPr lang="en-US"/>
        </a:p>
      </dgm:t>
    </dgm:pt>
    <dgm:pt modelId="{6DBD2BCE-3DB0-4A4E-AD2D-3250815C960E}">
      <dgm:prSet/>
      <dgm:spPr/>
      <dgm:t>
        <a:bodyPr/>
        <a:lstStyle/>
        <a:p>
          <a:r>
            <a:rPr lang="en-US" baseline="0"/>
            <a:t>Benefits</a:t>
          </a:r>
          <a:endParaRPr lang="en-US"/>
        </a:p>
      </dgm:t>
    </dgm:pt>
    <dgm:pt modelId="{02016E26-685E-4040-8D73-A71A8D8F0B7D}" type="parTrans" cxnId="{B4136768-5D4E-4A46-BF99-14809BA7F71A}">
      <dgm:prSet/>
      <dgm:spPr/>
      <dgm:t>
        <a:bodyPr/>
        <a:lstStyle/>
        <a:p>
          <a:endParaRPr lang="en-US"/>
        </a:p>
      </dgm:t>
    </dgm:pt>
    <dgm:pt modelId="{9BDA246B-1122-4351-B8F4-C7B53793707E}" type="sibTrans" cxnId="{B4136768-5D4E-4A46-BF99-14809BA7F71A}">
      <dgm:prSet/>
      <dgm:spPr/>
      <dgm:t>
        <a:bodyPr/>
        <a:lstStyle/>
        <a:p>
          <a:endParaRPr lang="en-US"/>
        </a:p>
      </dgm:t>
    </dgm:pt>
    <dgm:pt modelId="{6B9CFB33-A39E-471F-A621-8AA3A628FA49}">
      <dgm:prSet/>
      <dgm:spPr/>
      <dgm:t>
        <a:bodyPr/>
        <a:lstStyle/>
        <a:p>
          <a:r>
            <a:rPr lang="en-US" baseline="0"/>
            <a:t>Optimize rescue efforts</a:t>
          </a:r>
          <a:endParaRPr lang="en-US"/>
        </a:p>
      </dgm:t>
    </dgm:pt>
    <dgm:pt modelId="{CA2410DF-7BB2-4DC5-9171-B0F3800D888D}" type="parTrans" cxnId="{01D980D1-1B18-4BD4-B4B3-BA69900B9B8F}">
      <dgm:prSet/>
      <dgm:spPr/>
      <dgm:t>
        <a:bodyPr/>
        <a:lstStyle/>
        <a:p>
          <a:endParaRPr lang="en-US"/>
        </a:p>
      </dgm:t>
    </dgm:pt>
    <dgm:pt modelId="{EEA56D90-7518-4EA4-BFFC-763951D3838D}" type="sibTrans" cxnId="{01D980D1-1B18-4BD4-B4B3-BA69900B9B8F}">
      <dgm:prSet/>
      <dgm:spPr/>
      <dgm:t>
        <a:bodyPr/>
        <a:lstStyle/>
        <a:p>
          <a:endParaRPr lang="en-US"/>
        </a:p>
      </dgm:t>
    </dgm:pt>
    <dgm:pt modelId="{99B169F8-A0F0-4944-9BBB-6EA38122428D}">
      <dgm:prSet/>
      <dgm:spPr/>
      <dgm:t>
        <a:bodyPr/>
        <a:lstStyle/>
        <a:p>
          <a:r>
            <a:rPr lang="en-US" baseline="0"/>
            <a:t>Risks</a:t>
          </a:r>
          <a:endParaRPr lang="en-US"/>
        </a:p>
      </dgm:t>
    </dgm:pt>
    <dgm:pt modelId="{4306564E-EC21-43C5-BB85-512C845579D8}" type="parTrans" cxnId="{657F2EE1-8CA0-4000-A837-92A3B9805CAE}">
      <dgm:prSet/>
      <dgm:spPr/>
      <dgm:t>
        <a:bodyPr/>
        <a:lstStyle/>
        <a:p>
          <a:endParaRPr lang="en-US"/>
        </a:p>
      </dgm:t>
    </dgm:pt>
    <dgm:pt modelId="{2F223116-B615-4C4C-ABD4-5FBE23C0250A}" type="sibTrans" cxnId="{657F2EE1-8CA0-4000-A837-92A3B9805CAE}">
      <dgm:prSet/>
      <dgm:spPr/>
      <dgm:t>
        <a:bodyPr/>
        <a:lstStyle/>
        <a:p>
          <a:endParaRPr lang="en-US"/>
        </a:p>
      </dgm:t>
    </dgm:pt>
    <dgm:pt modelId="{051E644B-EFCE-45C4-A1D3-76062DFDD508}">
      <dgm:prSet/>
      <dgm:spPr/>
      <dgm:t>
        <a:bodyPr/>
        <a:lstStyle/>
        <a:p>
          <a:r>
            <a:rPr lang="en-US" baseline="0"/>
            <a:t>Null values</a:t>
          </a:r>
          <a:endParaRPr lang="en-US"/>
        </a:p>
      </dgm:t>
    </dgm:pt>
    <dgm:pt modelId="{2C870BA9-C151-4DD1-B429-7DE09AF2940F}" type="parTrans" cxnId="{7768916F-6F31-4F19-A5B8-25BFE148E445}">
      <dgm:prSet/>
      <dgm:spPr/>
      <dgm:t>
        <a:bodyPr/>
        <a:lstStyle/>
        <a:p>
          <a:endParaRPr lang="en-US"/>
        </a:p>
      </dgm:t>
    </dgm:pt>
    <dgm:pt modelId="{540C3CEC-119C-4717-950C-884D13DFC39C}" type="sibTrans" cxnId="{7768916F-6F31-4F19-A5B8-25BFE148E445}">
      <dgm:prSet/>
      <dgm:spPr/>
      <dgm:t>
        <a:bodyPr/>
        <a:lstStyle/>
        <a:p>
          <a:endParaRPr lang="en-US"/>
        </a:p>
      </dgm:t>
    </dgm:pt>
    <dgm:pt modelId="{C4C66237-10B0-4654-BB6C-86C8ACF4AC6E}">
      <dgm:prSet/>
      <dgm:spPr/>
      <dgm:t>
        <a:bodyPr/>
        <a:lstStyle/>
        <a:p>
          <a:r>
            <a:rPr lang="en-US" baseline="0"/>
            <a:t>Ethics</a:t>
          </a:r>
          <a:endParaRPr lang="en-US"/>
        </a:p>
      </dgm:t>
    </dgm:pt>
    <dgm:pt modelId="{8C481C9E-3CD7-4717-995B-7DD776DA799A}" type="parTrans" cxnId="{83BE0826-EA03-4ADE-83E4-F052D094E740}">
      <dgm:prSet/>
      <dgm:spPr/>
      <dgm:t>
        <a:bodyPr/>
        <a:lstStyle/>
        <a:p>
          <a:endParaRPr lang="en-US"/>
        </a:p>
      </dgm:t>
    </dgm:pt>
    <dgm:pt modelId="{D3F16EA3-39E3-4244-8E48-3B44530E3FF0}" type="sibTrans" cxnId="{83BE0826-EA03-4ADE-83E4-F052D094E740}">
      <dgm:prSet/>
      <dgm:spPr/>
      <dgm:t>
        <a:bodyPr/>
        <a:lstStyle/>
        <a:p>
          <a:endParaRPr lang="en-US"/>
        </a:p>
      </dgm:t>
    </dgm:pt>
    <dgm:pt modelId="{F1BB9C92-79AB-46B2-A69C-DD697F9926DB}">
      <dgm:prSet/>
      <dgm:spPr/>
      <dgm:t>
        <a:bodyPr/>
        <a:lstStyle/>
        <a:p>
          <a:r>
            <a:rPr lang="en-US" baseline="0"/>
            <a:t>Potential for bias </a:t>
          </a:r>
          <a:endParaRPr lang="en-US"/>
        </a:p>
      </dgm:t>
    </dgm:pt>
    <dgm:pt modelId="{A4A000D2-323D-46C7-B67D-FECABA62E4F7}" type="parTrans" cxnId="{AE7195A5-3E1E-403A-85D9-69C8A8320633}">
      <dgm:prSet/>
      <dgm:spPr/>
      <dgm:t>
        <a:bodyPr/>
        <a:lstStyle/>
        <a:p>
          <a:endParaRPr lang="en-US"/>
        </a:p>
      </dgm:t>
    </dgm:pt>
    <dgm:pt modelId="{980F9A41-0B05-461E-9741-60E53225DA80}" type="sibTrans" cxnId="{AE7195A5-3E1E-403A-85D9-69C8A8320633}">
      <dgm:prSet/>
      <dgm:spPr/>
      <dgm:t>
        <a:bodyPr/>
        <a:lstStyle/>
        <a:p>
          <a:endParaRPr lang="en-US"/>
        </a:p>
      </dgm:t>
    </dgm:pt>
    <dgm:pt modelId="{E98183E2-B257-43B6-8388-2BDB8EA24ADC}" type="pres">
      <dgm:prSet presAssocID="{D64EF112-61D4-46FC-BF2F-B16D7DFE196B}" presName="diagram" presStyleCnt="0">
        <dgm:presLayoutVars>
          <dgm:chPref val="1"/>
          <dgm:dir/>
          <dgm:animOne val="branch"/>
          <dgm:animLvl val="lvl"/>
          <dgm:resizeHandles/>
        </dgm:presLayoutVars>
      </dgm:prSet>
      <dgm:spPr/>
    </dgm:pt>
    <dgm:pt modelId="{71C8DF05-6705-4A99-8E64-BFDC72B28259}" type="pres">
      <dgm:prSet presAssocID="{6DBD2BCE-3DB0-4A4E-AD2D-3250815C960E}" presName="root" presStyleCnt="0"/>
      <dgm:spPr/>
    </dgm:pt>
    <dgm:pt modelId="{D5698977-F6F4-403B-B21F-C620A181C1B1}" type="pres">
      <dgm:prSet presAssocID="{6DBD2BCE-3DB0-4A4E-AD2D-3250815C960E}" presName="rootComposite" presStyleCnt="0"/>
      <dgm:spPr/>
    </dgm:pt>
    <dgm:pt modelId="{CFF1C764-6141-4191-A6E1-7CB0F464C7D6}" type="pres">
      <dgm:prSet presAssocID="{6DBD2BCE-3DB0-4A4E-AD2D-3250815C960E}" presName="rootText" presStyleLbl="node1" presStyleIdx="0" presStyleCnt="3"/>
      <dgm:spPr/>
    </dgm:pt>
    <dgm:pt modelId="{01083A0F-AE36-43D5-879C-E78EEB8D7179}" type="pres">
      <dgm:prSet presAssocID="{6DBD2BCE-3DB0-4A4E-AD2D-3250815C960E}" presName="rootConnector" presStyleLbl="node1" presStyleIdx="0" presStyleCnt="3"/>
      <dgm:spPr/>
    </dgm:pt>
    <dgm:pt modelId="{29D3C246-D787-45E8-A665-A331E855C494}" type="pres">
      <dgm:prSet presAssocID="{6DBD2BCE-3DB0-4A4E-AD2D-3250815C960E}" presName="childShape" presStyleCnt="0"/>
      <dgm:spPr/>
    </dgm:pt>
    <dgm:pt modelId="{E6071646-3FD0-444D-B358-70F0D68EC59B}" type="pres">
      <dgm:prSet presAssocID="{CA2410DF-7BB2-4DC5-9171-B0F3800D888D}" presName="Name13" presStyleLbl="parChTrans1D2" presStyleIdx="0" presStyleCnt="3"/>
      <dgm:spPr/>
    </dgm:pt>
    <dgm:pt modelId="{462B67A6-2490-48E3-A499-176B82F3AFFF}" type="pres">
      <dgm:prSet presAssocID="{6B9CFB33-A39E-471F-A621-8AA3A628FA49}" presName="childText" presStyleLbl="bgAcc1" presStyleIdx="0" presStyleCnt="3">
        <dgm:presLayoutVars>
          <dgm:bulletEnabled val="1"/>
        </dgm:presLayoutVars>
      </dgm:prSet>
      <dgm:spPr/>
    </dgm:pt>
    <dgm:pt modelId="{6155277F-BE47-43B3-B277-9B3ECD3CF682}" type="pres">
      <dgm:prSet presAssocID="{99B169F8-A0F0-4944-9BBB-6EA38122428D}" presName="root" presStyleCnt="0"/>
      <dgm:spPr/>
    </dgm:pt>
    <dgm:pt modelId="{96FA4FE8-CF28-4BE9-95A9-DDB47582B5E0}" type="pres">
      <dgm:prSet presAssocID="{99B169F8-A0F0-4944-9BBB-6EA38122428D}" presName="rootComposite" presStyleCnt="0"/>
      <dgm:spPr/>
    </dgm:pt>
    <dgm:pt modelId="{6A689AF9-B30D-4FCF-AE19-639056BE322F}" type="pres">
      <dgm:prSet presAssocID="{99B169F8-A0F0-4944-9BBB-6EA38122428D}" presName="rootText" presStyleLbl="node1" presStyleIdx="1" presStyleCnt="3"/>
      <dgm:spPr/>
    </dgm:pt>
    <dgm:pt modelId="{59A4DA01-4F4E-4363-8385-C116A6580F3E}" type="pres">
      <dgm:prSet presAssocID="{99B169F8-A0F0-4944-9BBB-6EA38122428D}" presName="rootConnector" presStyleLbl="node1" presStyleIdx="1" presStyleCnt="3"/>
      <dgm:spPr/>
    </dgm:pt>
    <dgm:pt modelId="{ACAE32D7-F1C4-466B-B8EE-CEC53F85ADFD}" type="pres">
      <dgm:prSet presAssocID="{99B169F8-A0F0-4944-9BBB-6EA38122428D}" presName="childShape" presStyleCnt="0"/>
      <dgm:spPr/>
    </dgm:pt>
    <dgm:pt modelId="{31D9D97B-2A27-489D-82FD-66793373DE8D}" type="pres">
      <dgm:prSet presAssocID="{2C870BA9-C151-4DD1-B429-7DE09AF2940F}" presName="Name13" presStyleLbl="parChTrans1D2" presStyleIdx="1" presStyleCnt="3"/>
      <dgm:spPr/>
    </dgm:pt>
    <dgm:pt modelId="{6EEB221C-D550-4AE7-A07C-DAB20F2AF0CD}" type="pres">
      <dgm:prSet presAssocID="{051E644B-EFCE-45C4-A1D3-76062DFDD508}" presName="childText" presStyleLbl="bgAcc1" presStyleIdx="1" presStyleCnt="3">
        <dgm:presLayoutVars>
          <dgm:bulletEnabled val="1"/>
        </dgm:presLayoutVars>
      </dgm:prSet>
      <dgm:spPr/>
    </dgm:pt>
    <dgm:pt modelId="{D41AE76F-BDAA-4EDD-B416-F4145CE082D1}" type="pres">
      <dgm:prSet presAssocID="{C4C66237-10B0-4654-BB6C-86C8ACF4AC6E}" presName="root" presStyleCnt="0"/>
      <dgm:spPr/>
    </dgm:pt>
    <dgm:pt modelId="{165EC67A-8D2A-49B2-B95F-E4508FCB1E87}" type="pres">
      <dgm:prSet presAssocID="{C4C66237-10B0-4654-BB6C-86C8ACF4AC6E}" presName="rootComposite" presStyleCnt="0"/>
      <dgm:spPr/>
    </dgm:pt>
    <dgm:pt modelId="{FF59033B-A362-4736-B01F-DBB3CB7C0F05}" type="pres">
      <dgm:prSet presAssocID="{C4C66237-10B0-4654-BB6C-86C8ACF4AC6E}" presName="rootText" presStyleLbl="node1" presStyleIdx="2" presStyleCnt="3"/>
      <dgm:spPr/>
    </dgm:pt>
    <dgm:pt modelId="{9510AC57-8481-42A7-9A4E-899634F24297}" type="pres">
      <dgm:prSet presAssocID="{C4C66237-10B0-4654-BB6C-86C8ACF4AC6E}" presName="rootConnector" presStyleLbl="node1" presStyleIdx="2" presStyleCnt="3"/>
      <dgm:spPr/>
    </dgm:pt>
    <dgm:pt modelId="{FB80BDA2-1B17-4F55-9F86-641A9EDDB79F}" type="pres">
      <dgm:prSet presAssocID="{C4C66237-10B0-4654-BB6C-86C8ACF4AC6E}" presName="childShape" presStyleCnt="0"/>
      <dgm:spPr/>
    </dgm:pt>
    <dgm:pt modelId="{9F8EB44C-E596-4DB3-8C14-065BE65F99A8}" type="pres">
      <dgm:prSet presAssocID="{A4A000D2-323D-46C7-B67D-FECABA62E4F7}" presName="Name13" presStyleLbl="parChTrans1D2" presStyleIdx="2" presStyleCnt="3"/>
      <dgm:spPr/>
    </dgm:pt>
    <dgm:pt modelId="{5CB24006-DA95-4B9C-85FE-1E03DED87DB4}" type="pres">
      <dgm:prSet presAssocID="{F1BB9C92-79AB-46B2-A69C-DD697F9926DB}" presName="childText" presStyleLbl="bgAcc1" presStyleIdx="2" presStyleCnt="3">
        <dgm:presLayoutVars>
          <dgm:bulletEnabled val="1"/>
        </dgm:presLayoutVars>
      </dgm:prSet>
      <dgm:spPr/>
    </dgm:pt>
  </dgm:ptLst>
  <dgm:cxnLst>
    <dgm:cxn modelId="{8D298315-D5B8-4467-B984-0D91D15148C3}" type="presOf" srcId="{C4C66237-10B0-4654-BB6C-86C8ACF4AC6E}" destId="{FF59033B-A362-4736-B01F-DBB3CB7C0F05}" srcOrd="0" destOrd="0" presId="urn:microsoft.com/office/officeart/2005/8/layout/hierarchy3"/>
    <dgm:cxn modelId="{83BE0826-EA03-4ADE-83E4-F052D094E740}" srcId="{D64EF112-61D4-46FC-BF2F-B16D7DFE196B}" destId="{C4C66237-10B0-4654-BB6C-86C8ACF4AC6E}" srcOrd="2" destOrd="0" parTransId="{8C481C9E-3CD7-4717-995B-7DD776DA799A}" sibTransId="{D3F16EA3-39E3-4244-8E48-3B44530E3FF0}"/>
    <dgm:cxn modelId="{AA1C2626-9567-475F-8581-4682DF7CDE6D}" type="presOf" srcId="{CA2410DF-7BB2-4DC5-9171-B0F3800D888D}" destId="{E6071646-3FD0-444D-B358-70F0D68EC59B}" srcOrd="0" destOrd="0" presId="urn:microsoft.com/office/officeart/2005/8/layout/hierarchy3"/>
    <dgm:cxn modelId="{654AC931-4DEE-4063-98D3-A8256980876F}" type="presOf" srcId="{99B169F8-A0F0-4944-9BBB-6EA38122428D}" destId="{59A4DA01-4F4E-4363-8385-C116A6580F3E}" srcOrd="1" destOrd="0" presId="urn:microsoft.com/office/officeart/2005/8/layout/hierarchy3"/>
    <dgm:cxn modelId="{369B9E45-12B9-471F-87D2-62F2376DEBC3}" type="presOf" srcId="{6DBD2BCE-3DB0-4A4E-AD2D-3250815C960E}" destId="{CFF1C764-6141-4191-A6E1-7CB0F464C7D6}" srcOrd="0" destOrd="0" presId="urn:microsoft.com/office/officeart/2005/8/layout/hierarchy3"/>
    <dgm:cxn modelId="{B4136768-5D4E-4A46-BF99-14809BA7F71A}" srcId="{D64EF112-61D4-46FC-BF2F-B16D7DFE196B}" destId="{6DBD2BCE-3DB0-4A4E-AD2D-3250815C960E}" srcOrd="0" destOrd="0" parTransId="{02016E26-685E-4040-8D73-A71A8D8F0B7D}" sibTransId="{9BDA246B-1122-4351-B8F4-C7B53793707E}"/>
    <dgm:cxn modelId="{7768916F-6F31-4F19-A5B8-25BFE148E445}" srcId="{99B169F8-A0F0-4944-9BBB-6EA38122428D}" destId="{051E644B-EFCE-45C4-A1D3-76062DFDD508}" srcOrd="0" destOrd="0" parTransId="{2C870BA9-C151-4DD1-B429-7DE09AF2940F}" sibTransId="{540C3CEC-119C-4717-950C-884D13DFC39C}"/>
    <dgm:cxn modelId="{9DA1C370-B69E-4EA4-B7CB-8EF056A662DF}" type="presOf" srcId="{6DBD2BCE-3DB0-4A4E-AD2D-3250815C960E}" destId="{01083A0F-AE36-43D5-879C-E78EEB8D7179}" srcOrd="1" destOrd="0" presId="urn:microsoft.com/office/officeart/2005/8/layout/hierarchy3"/>
    <dgm:cxn modelId="{94206179-A9D5-45FB-86A1-1180FBD4DC64}" type="presOf" srcId="{D64EF112-61D4-46FC-BF2F-B16D7DFE196B}" destId="{E98183E2-B257-43B6-8388-2BDB8EA24ADC}" srcOrd="0" destOrd="0" presId="urn:microsoft.com/office/officeart/2005/8/layout/hierarchy3"/>
    <dgm:cxn modelId="{0E50BDA0-09C0-4609-8D76-7229AB3DA150}" type="presOf" srcId="{2C870BA9-C151-4DD1-B429-7DE09AF2940F}" destId="{31D9D97B-2A27-489D-82FD-66793373DE8D}" srcOrd="0" destOrd="0" presId="urn:microsoft.com/office/officeart/2005/8/layout/hierarchy3"/>
    <dgm:cxn modelId="{AE7195A5-3E1E-403A-85D9-69C8A8320633}" srcId="{C4C66237-10B0-4654-BB6C-86C8ACF4AC6E}" destId="{F1BB9C92-79AB-46B2-A69C-DD697F9926DB}" srcOrd="0" destOrd="0" parTransId="{A4A000D2-323D-46C7-B67D-FECABA62E4F7}" sibTransId="{980F9A41-0B05-461E-9741-60E53225DA80}"/>
    <dgm:cxn modelId="{50E03CC2-6A69-4437-B735-382442A45224}" type="presOf" srcId="{F1BB9C92-79AB-46B2-A69C-DD697F9926DB}" destId="{5CB24006-DA95-4B9C-85FE-1E03DED87DB4}" srcOrd="0" destOrd="0" presId="urn:microsoft.com/office/officeart/2005/8/layout/hierarchy3"/>
    <dgm:cxn modelId="{F4C3E2C9-D8C7-49CA-B1D2-41322193B6EB}" type="presOf" srcId="{99B169F8-A0F0-4944-9BBB-6EA38122428D}" destId="{6A689AF9-B30D-4FCF-AE19-639056BE322F}" srcOrd="0" destOrd="0" presId="urn:microsoft.com/office/officeart/2005/8/layout/hierarchy3"/>
    <dgm:cxn modelId="{AFD241CC-EC17-45BD-9CAA-DD438DE45A7A}" type="presOf" srcId="{6B9CFB33-A39E-471F-A621-8AA3A628FA49}" destId="{462B67A6-2490-48E3-A499-176B82F3AFFF}" srcOrd="0" destOrd="0" presId="urn:microsoft.com/office/officeart/2005/8/layout/hierarchy3"/>
    <dgm:cxn modelId="{F2CBA0CC-15C9-4B67-A8FF-55CF9F304D3A}" type="presOf" srcId="{A4A000D2-323D-46C7-B67D-FECABA62E4F7}" destId="{9F8EB44C-E596-4DB3-8C14-065BE65F99A8}" srcOrd="0" destOrd="0" presId="urn:microsoft.com/office/officeart/2005/8/layout/hierarchy3"/>
    <dgm:cxn modelId="{01D980D1-1B18-4BD4-B4B3-BA69900B9B8F}" srcId="{6DBD2BCE-3DB0-4A4E-AD2D-3250815C960E}" destId="{6B9CFB33-A39E-471F-A621-8AA3A628FA49}" srcOrd="0" destOrd="0" parTransId="{CA2410DF-7BB2-4DC5-9171-B0F3800D888D}" sibTransId="{EEA56D90-7518-4EA4-BFFC-763951D3838D}"/>
    <dgm:cxn modelId="{51C411D2-1AA9-4970-9612-090048EE8E18}" type="presOf" srcId="{051E644B-EFCE-45C4-A1D3-76062DFDD508}" destId="{6EEB221C-D550-4AE7-A07C-DAB20F2AF0CD}" srcOrd="0" destOrd="0" presId="urn:microsoft.com/office/officeart/2005/8/layout/hierarchy3"/>
    <dgm:cxn modelId="{657F2EE1-8CA0-4000-A837-92A3B9805CAE}" srcId="{D64EF112-61D4-46FC-BF2F-B16D7DFE196B}" destId="{99B169F8-A0F0-4944-9BBB-6EA38122428D}" srcOrd="1" destOrd="0" parTransId="{4306564E-EC21-43C5-BB85-512C845579D8}" sibTransId="{2F223116-B615-4C4C-ABD4-5FBE23C0250A}"/>
    <dgm:cxn modelId="{6C497CE1-9E3E-488D-8ABF-81D65B3C0704}" type="presOf" srcId="{C4C66237-10B0-4654-BB6C-86C8ACF4AC6E}" destId="{9510AC57-8481-42A7-9A4E-899634F24297}" srcOrd="1" destOrd="0" presId="urn:microsoft.com/office/officeart/2005/8/layout/hierarchy3"/>
    <dgm:cxn modelId="{019E1DFF-FB35-4D62-AE21-2C7CF0698009}" type="presParOf" srcId="{E98183E2-B257-43B6-8388-2BDB8EA24ADC}" destId="{71C8DF05-6705-4A99-8E64-BFDC72B28259}" srcOrd="0" destOrd="0" presId="urn:microsoft.com/office/officeart/2005/8/layout/hierarchy3"/>
    <dgm:cxn modelId="{AB58C3EB-C885-496B-A86C-22E9BD109DF9}" type="presParOf" srcId="{71C8DF05-6705-4A99-8E64-BFDC72B28259}" destId="{D5698977-F6F4-403B-B21F-C620A181C1B1}" srcOrd="0" destOrd="0" presId="urn:microsoft.com/office/officeart/2005/8/layout/hierarchy3"/>
    <dgm:cxn modelId="{4F8454AF-9857-4069-964D-9BACF27654DA}" type="presParOf" srcId="{D5698977-F6F4-403B-B21F-C620A181C1B1}" destId="{CFF1C764-6141-4191-A6E1-7CB0F464C7D6}" srcOrd="0" destOrd="0" presId="urn:microsoft.com/office/officeart/2005/8/layout/hierarchy3"/>
    <dgm:cxn modelId="{EE4BECF7-269D-4938-8590-B2CE736FACE7}" type="presParOf" srcId="{D5698977-F6F4-403B-B21F-C620A181C1B1}" destId="{01083A0F-AE36-43D5-879C-E78EEB8D7179}" srcOrd="1" destOrd="0" presId="urn:microsoft.com/office/officeart/2005/8/layout/hierarchy3"/>
    <dgm:cxn modelId="{3AD4EE73-D1D9-4F17-9FCB-670056C09B4B}" type="presParOf" srcId="{71C8DF05-6705-4A99-8E64-BFDC72B28259}" destId="{29D3C246-D787-45E8-A665-A331E855C494}" srcOrd="1" destOrd="0" presId="urn:microsoft.com/office/officeart/2005/8/layout/hierarchy3"/>
    <dgm:cxn modelId="{D0906158-3925-4E93-B342-13C9400745D9}" type="presParOf" srcId="{29D3C246-D787-45E8-A665-A331E855C494}" destId="{E6071646-3FD0-444D-B358-70F0D68EC59B}" srcOrd="0" destOrd="0" presId="urn:microsoft.com/office/officeart/2005/8/layout/hierarchy3"/>
    <dgm:cxn modelId="{46097D0C-6489-4F34-8623-C551CA7B17D2}" type="presParOf" srcId="{29D3C246-D787-45E8-A665-A331E855C494}" destId="{462B67A6-2490-48E3-A499-176B82F3AFFF}" srcOrd="1" destOrd="0" presId="urn:microsoft.com/office/officeart/2005/8/layout/hierarchy3"/>
    <dgm:cxn modelId="{49094440-EE13-4A76-A7D8-F0797390A4FA}" type="presParOf" srcId="{E98183E2-B257-43B6-8388-2BDB8EA24ADC}" destId="{6155277F-BE47-43B3-B277-9B3ECD3CF682}" srcOrd="1" destOrd="0" presId="urn:microsoft.com/office/officeart/2005/8/layout/hierarchy3"/>
    <dgm:cxn modelId="{B488EB0D-E890-4F4E-9C5E-25F9E03C462F}" type="presParOf" srcId="{6155277F-BE47-43B3-B277-9B3ECD3CF682}" destId="{96FA4FE8-CF28-4BE9-95A9-DDB47582B5E0}" srcOrd="0" destOrd="0" presId="urn:microsoft.com/office/officeart/2005/8/layout/hierarchy3"/>
    <dgm:cxn modelId="{1CFE5241-4C3C-4364-A02A-AF749DF3BE63}" type="presParOf" srcId="{96FA4FE8-CF28-4BE9-95A9-DDB47582B5E0}" destId="{6A689AF9-B30D-4FCF-AE19-639056BE322F}" srcOrd="0" destOrd="0" presId="urn:microsoft.com/office/officeart/2005/8/layout/hierarchy3"/>
    <dgm:cxn modelId="{24DD3161-9F1B-4FBD-B1DC-6CD6E6A99AEC}" type="presParOf" srcId="{96FA4FE8-CF28-4BE9-95A9-DDB47582B5E0}" destId="{59A4DA01-4F4E-4363-8385-C116A6580F3E}" srcOrd="1" destOrd="0" presId="urn:microsoft.com/office/officeart/2005/8/layout/hierarchy3"/>
    <dgm:cxn modelId="{84807EC4-A506-4B3B-9229-3D51BDCF5554}" type="presParOf" srcId="{6155277F-BE47-43B3-B277-9B3ECD3CF682}" destId="{ACAE32D7-F1C4-466B-B8EE-CEC53F85ADFD}" srcOrd="1" destOrd="0" presId="urn:microsoft.com/office/officeart/2005/8/layout/hierarchy3"/>
    <dgm:cxn modelId="{A1901ECF-17AC-4942-8557-57387C6B8826}" type="presParOf" srcId="{ACAE32D7-F1C4-466B-B8EE-CEC53F85ADFD}" destId="{31D9D97B-2A27-489D-82FD-66793373DE8D}" srcOrd="0" destOrd="0" presId="urn:microsoft.com/office/officeart/2005/8/layout/hierarchy3"/>
    <dgm:cxn modelId="{B7C2A162-0292-494C-98BB-EA65B447AAB7}" type="presParOf" srcId="{ACAE32D7-F1C4-466B-B8EE-CEC53F85ADFD}" destId="{6EEB221C-D550-4AE7-A07C-DAB20F2AF0CD}" srcOrd="1" destOrd="0" presId="urn:microsoft.com/office/officeart/2005/8/layout/hierarchy3"/>
    <dgm:cxn modelId="{2A673553-36EB-487D-A910-2C1BBA69C546}" type="presParOf" srcId="{E98183E2-B257-43B6-8388-2BDB8EA24ADC}" destId="{D41AE76F-BDAA-4EDD-B416-F4145CE082D1}" srcOrd="2" destOrd="0" presId="urn:microsoft.com/office/officeart/2005/8/layout/hierarchy3"/>
    <dgm:cxn modelId="{75D16A75-C988-4C7C-B679-C2FE9E62556C}" type="presParOf" srcId="{D41AE76F-BDAA-4EDD-B416-F4145CE082D1}" destId="{165EC67A-8D2A-49B2-B95F-E4508FCB1E87}" srcOrd="0" destOrd="0" presId="urn:microsoft.com/office/officeart/2005/8/layout/hierarchy3"/>
    <dgm:cxn modelId="{C7B2AA4F-A8E9-41A6-98CF-CAEA6008CA3C}" type="presParOf" srcId="{165EC67A-8D2A-49B2-B95F-E4508FCB1E87}" destId="{FF59033B-A362-4736-B01F-DBB3CB7C0F05}" srcOrd="0" destOrd="0" presId="urn:microsoft.com/office/officeart/2005/8/layout/hierarchy3"/>
    <dgm:cxn modelId="{8885A551-D246-4690-BD43-B569CB53759F}" type="presParOf" srcId="{165EC67A-8D2A-49B2-B95F-E4508FCB1E87}" destId="{9510AC57-8481-42A7-9A4E-899634F24297}" srcOrd="1" destOrd="0" presId="urn:microsoft.com/office/officeart/2005/8/layout/hierarchy3"/>
    <dgm:cxn modelId="{B4CE4B09-76E3-49E0-B4F4-A25044001EB0}" type="presParOf" srcId="{D41AE76F-BDAA-4EDD-B416-F4145CE082D1}" destId="{FB80BDA2-1B17-4F55-9F86-641A9EDDB79F}" srcOrd="1" destOrd="0" presId="urn:microsoft.com/office/officeart/2005/8/layout/hierarchy3"/>
    <dgm:cxn modelId="{438464F7-6E25-4C3D-AAEA-3CDB251AB310}" type="presParOf" srcId="{FB80BDA2-1B17-4F55-9F86-641A9EDDB79F}" destId="{9F8EB44C-E596-4DB3-8C14-065BE65F99A8}" srcOrd="0" destOrd="0" presId="urn:microsoft.com/office/officeart/2005/8/layout/hierarchy3"/>
    <dgm:cxn modelId="{5EBDA65D-F357-44B0-AD23-725DA5DDCB3C}" type="presParOf" srcId="{FB80BDA2-1B17-4F55-9F86-641A9EDDB79F}" destId="{5CB24006-DA95-4B9C-85FE-1E03DED87DB4}" srcOrd="1" destOrd="0" presId="urn:microsoft.com/office/officeart/2005/8/layout/hierarchy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F1C764-6141-4191-A6E1-7CB0F464C7D6}">
      <dsp:nvSpPr>
        <dsp:cNvPr id="0" name=""/>
        <dsp:cNvSpPr/>
      </dsp:nvSpPr>
      <dsp:spPr>
        <a:xfrm>
          <a:off x="501364" y="2409"/>
          <a:ext cx="2647205" cy="132360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66040" rIns="99060" bIns="66040" numCol="1" spcCol="1270" anchor="ctr" anchorCtr="0">
          <a:noAutofit/>
        </a:bodyPr>
        <a:lstStyle/>
        <a:p>
          <a:pPr marL="0" lvl="0" indent="0" algn="ctr" defTabSz="2311400">
            <a:lnSpc>
              <a:spcPct val="90000"/>
            </a:lnSpc>
            <a:spcBef>
              <a:spcPct val="0"/>
            </a:spcBef>
            <a:spcAft>
              <a:spcPct val="35000"/>
            </a:spcAft>
            <a:buNone/>
          </a:pPr>
          <a:r>
            <a:rPr lang="en-US" sz="5200" kern="1200" baseline="0"/>
            <a:t>Benefits</a:t>
          </a:r>
          <a:endParaRPr lang="en-US" sz="5200" kern="1200"/>
        </a:p>
      </dsp:txBody>
      <dsp:txXfrm>
        <a:off x="540131" y="41176"/>
        <a:ext cx="2569671" cy="1246068"/>
      </dsp:txXfrm>
    </dsp:sp>
    <dsp:sp modelId="{E6071646-3FD0-444D-B358-70F0D68EC59B}">
      <dsp:nvSpPr>
        <dsp:cNvPr id="0" name=""/>
        <dsp:cNvSpPr/>
      </dsp:nvSpPr>
      <dsp:spPr>
        <a:xfrm>
          <a:off x="766085" y="1326012"/>
          <a:ext cx="264720" cy="992702"/>
        </a:xfrm>
        <a:custGeom>
          <a:avLst/>
          <a:gdLst/>
          <a:ahLst/>
          <a:cxnLst/>
          <a:rect l="0" t="0" r="0" b="0"/>
          <a:pathLst>
            <a:path>
              <a:moveTo>
                <a:pt x="0" y="0"/>
              </a:moveTo>
              <a:lnTo>
                <a:pt x="0" y="992702"/>
              </a:lnTo>
              <a:lnTo>
                <a:pt x="264720" y="992702"/>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2B67A6-2490-48E3-A499-176B82F3AFFF}">
      <dsp:nvSpPr>
        <dsp:cNvPr id="0" name=""/>
        <dsp:cNvSpPr/>
      </dsp:nvSpPr>
      <dsp:spPr>
        <a:xfrm>
          <a:off x="1030805" y="1656912"/>
          <a:ext cx="2117764" cy="1323602"/>
        </a:xfrm>
        <a:prstGeom prst="roundRect">
          <a:avLst>
            <a:gd name="adj" fmla="val 1000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38100" rIns="57150" bIns="38100" numCol="1" spcCol="1270" anchor="ctr" anchorCtr="0">
          <a:noAutofit/>
        </a:bodyPr>
        <a:lstStyle/>
        <a:p>
          <a:pPr marL="0" lvl="0" indent="0" algn="ctr" defTabSz="1333500">
            <a:lnSpc>
              <a:spcPct val="90000"/>
            </a:lnSpc>
            <a:spcBef>
              <a:spcPct val="0"/>
            </a:spcBef>
            <a:spcAft>
              <a:spcPct val="35000"/>
            </a:spcAft>
            <a:buNone/>
          </a:pPr>
          <a:r>
            <a:rPr lang="en-US" sz="3000" kern="1200" baseline="0"/>
            <a:t>Optimize rescue efforts</a:t>
          </a:r>
          <a:endParaRPr lang="en-US" sz="3000" kern="1200"/>
        </a:p>
      </dsp:txBody>
      <dsp:txXfrm>
        <a:off x="1069572" y="1695679"/>
        <a:ext cx="2040230" cy="1246068"/>
      </dsp:txXfrm>
    </dsp:sp>
    <dsp:sp modelId="{6A689AF9-B30D-4FCF-AE19-639056BE322F}">
      <dsp:nvSpPr>
        <dsp:cNvPr id="0" name=""/>
        <dsp:cNvSpPr/>
      </dsp:nvSpPr>
      <dsp:spPr>
        <a:xfrm>
          <a:off x="3810372" y="2409"/>
          <a:ext cx="2647205" cy="1323602"/>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66040" rIns="99060" bIns="66040" numCol="1" spcCol="1270" anchor="ctr" anchorCtr="0">
          <a:noAutofit/>
        </a:bodyPr>
        <a:lstStyle/>
        <a:p>
          <a:pPr marL="0" lvl="0" indent="0" algn="ctr" defTabSz="2311400">
            <a:lnSpc>
              <a:spcPct val="90000"/>
            </a:lnSpc>
            <a:spcBef>
              <a:spcPct val="0"/>
            </a:spcBef>
            <a:spcAft>
              <a:spcPct val="35000"/>
            </a:spcAft>
            <a:buNone/>
          </a:pPr>
          <a:r>
            <a:rPr lang="en-US" sz="5200" kern="1200" baseline="0"/>
            <a:t>Risks</a:t>
          </a:r>
          <a:endParaRPr lang="en-US" sz="5200" kern="1200"/>
        </a:p>
      </dsp:txBody>
      <dsp:txXfrm>
        <a:off x="3849139" y="41176"/>
        <a:ext cx="2569671" cy="1246068"/>
      </dsp:txXfrm>
    </dsp:sp>
    <dsp:sp modelId="{31D9D97B-2A27-489D-82FD-66793373DE8D}">
      <dsp:nvSpPr>
        <dsp:cNvPr id="0" name=""/>
        <dsp:cNvSpPr/>
      </dsp:nvSpPr>
      <dsp:spPr>
        <a:xfrm>
          <a:off x="4075092" y="1326012"/>
          <a:ext cx="264720" cy="992702"/>
        </a:xfrm>
        <a:custGeom>
          <a:avLst/>
          <a:gdLst/>
          <a:ahLst/>
          <a:cxnLst/>
          <a:rect l="0" t="0" r="0" b="0"/>
          <a:pathLst>
            <a:path>
              <a:moveTo>
                <a:pt x="0" y="0"/>
              </a:moveTo>
              <a:lnTo>
                <a:pt x="0" y="992702"/>
              </a:lnTo>
              <a:lnTo>
                <a:pt x="264720" y="992702"/>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EB221C-D550-4AE7-A07C-DAB20F2AF0CD}">
      <dsp:nvSpPr>
        <dsp:cNvPr id="0" name=""/>
        <dsp:cNvSpPr/>
      </dsp:nvSpPr>
      <dsp:spPr>
        <a:xfrm>
          <a:off x="4339813" y="1656912"/>
          <a:ext cx="2117764" cy="1323602"/>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38100" rIns="57150" bIns="38100" numCol="1" spcCol="1270" anchor="ctr" anchorCtr="0">
          <a:noAutofit/>
        </a:bodyPr>
        <a:lstStyle/>
        <a:p>
          <a:pPr marL="0" lvl="0" indent="0" algn="ctr" defTabSz="1333500">
            <a:lnSpc>
              <a:spcPct val="90000"/>
            </a:lnSpc>
            <a:spcBef>
              <a:spcPct val="0"/>
            </a:spcBef>
            <a:spcAft>
              <a:spcPct val="35000"/>
            </a:spcAft>
            <a:buNone/>
          </a:pPr>
          <a:r>
            <a:rPr lang="en-US" sz="3000" kern="1200" baseline="0"/>
            <a:t>Null values</a:t>
          </a:r>
          <a:endParaRPr lang="en-US" sz="3000" kern="1200"/>
        </a:p>
      </dsp:txBody>
      <dsp:txXfrm>
        <a:off x="4378580" y="1695679"/>
        <a:ext cx="2040230" cy="1246068"/>
      </dsp:txXfrm>
    </dsp:sp>
    <dsp:sp modelId="{FF59033B-A362-4736-B01F-DBB3CB7C0F05}">
      <dsp:nvSpPr>
        <dsp:cNvPr id="0" name=""/>
        <dsp:cNvSpPr/>
      </dsp:nvSpPr>
      <dsp:spPr>
        <a:xfrm>
          <a:off x="7119379" y="2409"/>
          <a:ext cx="2647205" cy="1323602"/>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66040" rIns="99060" bIns="66040" numCol="1" spcCol="1270" anchor="ctr" anchorCtr="0">
          <a:noAutofit/>
        </a:bodyPr>
        <a:lstStyle/>
        <a:p>
          <a:pPr marL="0" lvl="0" indent="0" algn="ctr" defTabSz="2311400">
            <a:lnSpc>
              <a:spcPct val="90000"/>
            </a:lnSpc>
            <a:spcBef>
              <a:spcPct val="0"/>
            </a:spcBef>
            <a:spcAft>
              <a:spcPct val="35000"/>
            </a:spcAft>
            <a:buNone/>
          </a:pPr>
          <a:r>
            <a:rPr lang="en-US" sz="5200" kern="1200" baseline="0"/>
            <a:t>Ethics</a:t>
          </a:r>
          <a:endParaRPr lang="en-US" sz="5200" kern="1200"/>
        </a:p>
      </dsp:txBody>
      <dsp:txXfrm>
        <a:off x="7158146" y="41176"/>
        <a:ext cx="2569671" cy="1246068"/>
      </dsp:txXfrm>
    </dsp:sp>
    <dsp:sp modelId="{9F8EB44C-E596-4DB3-8C14-065BE65F99A8}">
      <dsp:nvSpPr>
        <dsp:cNvPr id="0" name=""/>
        <dsp:cNvSpPr/>
      </dsp:nvSpPr>
      <dsp:spPr>
        <a:xfrm>
          <a:off x="7384099" y="1326012"/>
          <a:ext cx="264720" cy="992702"/>
        </a:xfrm>
        <a:custGeom>
          <a:avLst/>
          <a:gdLst/>
          <a:ahLst/>
          <a:cxnLst/>
          <a:rect l="0" t="0" r="0" b="0"/>
          <a:pathLst>
            <a:path>
              <a:moveTo>
                <a:pt x="0" y="0"/>
              </a:moveTo>
              <a:lnTo>
                <a:pt x="0" y="992702"/>
              </a:lnTo>
              <a:lnTo>
                <a:pt x="264720" y="992702"/>
              </a:lnTo>
            </a:path>
          </a:pathLst>
        </a:custGeom>
        <a:noFill/>
        <a:ln w="12700" cap="flat" cmpd="sng" algn="ctr">
          <a:solidFill>
            <a:schemeClr val="accent2">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CB24006-DA95-4B9C-85FE-1E03DED87DB4}">
      <dsp:nvSpPr>
        <dsp:cNvPr id="0" name=""/>
        <dsp:cNvSpPr/>
      </dsp:nvSpPr>
      <dsp:spPr>
        <a:xfrm>
          <a:off x="7648820" y="1656912"/>
          <a:ext cx="2117764" cy="1323602"/>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38100" rIns="57150" bIns="38100" numCol="1" spcCol="1270" anchor="ctr" anchorCtr="0">
          <a:noAutofit/>
        </a:bodyPr>
        <a:lstStyle/>
        <a:p>
          <a:pPr marL="0" lvl="0" indent="0" algn="ctr" defTabSz="1333500">
            <a:lnSpc>
              <a:spcPct val="90000"/>
            </a:lnSpc>
            <a:spcBef>
              <a:spcPct val="0"/>
            </a:spcBef>
            <a:spcAft>
              <a:spcPct val="35000"/>
            </a:spcAft>
            <a:buNone/>
          </a:pPr>
          <a:r>
            <a:rPr lang="en-US" sz="3000" kern="1200" baseline="0"/>
            <a:t>Potential for bias </a:t>
          </a:r>
          <a:endParaRPr lang="en-US" sz="3000" kern="1200"/>
        </a:p>
      </dsp:txBody>
      <dsp:txXfrm>
        <a:off x="7687587" y="1695679"/>
        <a:ext cx="2040230" cy="124606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media1.mp4>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4D9551-B555-4524-BF8D-C68C51F5040A}" type="datetimeFigureOut">
              <a:rPr lang="en-US" smtClean="0"/>
              <a:t>7/24/2022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D60CCA-C3B9-48DD-A0AF-25CA5E9F5F92}" type="slidenum">
              <a:rPr lang="en-US" smtClean="0"/>
              <a:t>‹#›</a:t>
            </a:fld>
            <a:endParaRPr lang="en-US"/>
          </a:p>
        </p:txBody>
      </p:sp>
    </p:spTree>
    <p:extLst>
      <p:ext uri="{BB962C8B-B14F-4D97-AF65-F5344CB8AC3E}">
        <p14:creationId xmlns:p14="http://schemas.microsoft.com/office/powerpoint/2010/main" val="26228176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a massive interstellar passenger liner, the Spaceship Titanic, colliding with a hidden spacetime anomaly. The collision sends passengers spiraling into another dimension! Now rescue crews need help saving the lost passengers.</a:t>
            </a:r>
          </a:p>
          <a:p>
            <a:endParaRPr lang="en-US" dirty="0"/>
          </a:p>
          <a:p>
            <a:r>
              <a:rPr lang="en-US" dirty="0"/>
              <a:t>This is the fun and exciting scenario set forth in a recent Kaggle competition. </a:t>
            </a:r>
          </a:p>
          <a:p>
            <a:endParaRPr lang="en-US" dirty="0"/>
          </a:p>
          <a:p>
            <a:endParaRPr lang="en-US" dirty="0"/>
          </a:p>
        </p:txBody>
      </p:sp>
      <p:sp>
        <p:nvSpPr>
          <p:cNvPr id="4" name="Slide Number Placeholder 3"/>
          <p:cNvSpPr>
            <a:spLocks noGrp="1"/>
          </p:cNvSpPr>
          <p:nvPr>
            <p:ph type="sldNum" sz="quarter" idx="5"/>
          </p:nvPr>
        </p:nvSpPr>
        <p:spPr/>
        <p:txBody>
          <a:bodyPr/>
          <a:lstStyle/>
          <a:p>
            <a:fld id="{C5D60CCA-C3B9-48DD-A0AF-25CA5E9F5F92}" type="slidenum">
              <a:rPr lang="en-US" smtClean="0"/>
              <a:t>1</a:t>
            </a:fld>
            <a:endParaRPr lang="en-US"/>
          </a:p>
        </p:txBody>
      </p:sp>
    </p:spTree>
    <p:extLst>
      <p:ext uri="{BB962C8B-B14F-4D97-AF65-F5344CB8AC3E}">
        <p14:creationId xmlns:p14="http://schemas.microsoft.com/office/powerpoint/2010/main" val="3170536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of this Space Titanic project is to predict which passengers of the spaceship were transported to another dimension using only the incomplete data that could be extracted form the damaged computer system onboard the interstellar passenger liner. The results of these models will guide the rescue crew efforts to save the passengers in the alternate dimensions from their demise. Being able to accurately predict which passengers were transported will also give insight for future intergalactic space voyages. </a:t>
            </a:r>
          </a:p>
          <a:p>
            <a:endParaRPr lang="en-US" dirty="0"/>
          </a:p>
          <a:p>
            <a:r>
              <a:rPr lang="en-US" dirty="0"/>
              <a:t>Ultimately, my goal in reality is to perform well on the Kaggle competition project. </a:t>
            </a:r>
          </a:p>
        </p:txBody>
      </p:sp>
      <p:sp>
        <p:nvSpPr>
          <p:cNvPr id="4" name="Slide Number Placeholder 3"/>
          <p:cNvSpPr>
            <a:spLocks noGrp="1"/>
          </p:cNvSpPr>
          <p:nvPr>
            <p:ph type="sldNum" sz="quarter" idx="5"/>
          </p:nvPr>
        </p:nvSpPr>
        <p:spPr/>
        <p:txBody>
          <a:bodyPr/>
          <a:lstStyle/>
          <a:p>
            <a:fld id="{C5D60CCA-C3B9-48DD-A0AF-25CA5E9F5F92}" type="slidenum">
              <a:rPr lang="en-US" smtClean="0"/>
              <a:t>2</a:t>
            </a:fld>
            <a:endParaRPr lang="en-US"/>
          </a:p>
        </p:txBody>
      </p:sp>
    </p:spTree>
    <p:extLst>
      <p:ext uri="{BB962C8B-B14F-4D97-AF65-F5344CB8AC3E}">
        <p14:creationId xmlns:p14="http://schemas.microsoft.com/office/powerpoint/2010/main" val="2964575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with any data science project, there are specific considerations that must be taken into account. </a:t>
            </a:r>
          </a:p>
          <a:p>
            <a:endParaRPr lang="en-US" dirty="0"/>
          </a:p>
          <a:p>
            <a:r>
              <a:rPr lang="en-US" dirty="0"/>
              <a:t>Firstly, let us consider the benefits of this project. If the model succeeds, the efforts of the rescue team may be optimized. </a:t>
            </a:r>
          </a:p>
          <a:p>
            <a:endParaRPr lang="en-US" dirty="0"/>
          </a:p>
          <a:p>
            <a:r>
              <a:rPr lang="en-US" dirty="0"/>
              <a:t>The risks must also be accounted for. There is a risk relating to the null values. Assumptions had to be made around these null values. Identifying the correct way to handle the nulls is challenging.</a:t>
            </a:r>
          </a:p>
          <a:p>
            <a:endParaRPr lang="en-US" dirty="0"/>
          </a:p>
          <a:p>
            <a:r>
              <a:rPr lang="en-US" dirty="0"/>
              <a:t>Finally, any ethical considerations must also be taken into account. Due to this being a fictious scenario, the real-life ethical impacts are minimal. However, if this were a real situation, care would need to be taken to ensure that no classes of passengers were treated in a biased fashion. For example, VIP passengers should not be given any preferential treatment relative to the construction of the model. </a:t>
            </a:r>
          </a:p>
          <a:p>
            <a:endParaRPr lang="en-US" dirty="0"/>
          </a:p>
          <a:p>
            <a:endParaRPr lang="en-US" dirty="0"/>
          </a:p>
        </p:txBody>
      </p:sp>
      <p:sp>
        <p:nvSpPr>
          <p:cNvPr id="4" name="Slide Number Placeholder 3"/>
          <p:cNvSpPr>
            <a:spLocks noGrp="1"/>
          </p:cNvSpPr>
          <p:nvPr>
            <p:ph type="sldNum" sz="quarter" idx="5"/>
          </p:nvPr>
        </p:nvSpPr>
        <p:spPr/>
        <p:txBody>
          <a:bodyPr/>
          <a:lstStyle/>
          <a:p>
            <a:fld id="{C5D60CCA-C3B9-48DD-A0AF-25CA5E9F5F92}" type="slidenum">
              <a:rPr lang="en-US" smtClean="0"/>
              <a:t>3</a:t>
            </a:fld>
            <a:endParaRPr lang="en-US"/>
          </a:p>
        </p:txBody>
      </p:sp>
    </p:spTree>
    <p:extLst>
      <p:ext uri="{BB962C8B-B14F-4D97-AF65-F5344CB8AC3E}">
        <p14:creationId xmlns:p14="http://schemas.microsoft.com/office/powerpoint/2010/main" val="1438987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Kaggle already separated this data into a training and test datasets featuring the following variables: </a:t>
            </a:r>
          </a:p>
          <a:p>
            <a:r>
              <a:rPr lang="en-US" dirty="0"/>
              <a:t> Passenger ID – Unique Identifier  Home Planet  </a:t>
            </a:r>
            <a:r>
              <a:rPr lang="en-US" dirty="0" err="1"/>
              <a:t>Cryo</a:t>
            </a:r>
            <a:r>
              <a:rPr lang="en-US" dirty="0"/>
              <a:t> Sleep  Cabin  Destination  Age  VIP  Room Service  Food Court  Shopping Mall  Spa  VR Deck  Name  Transported </a:t>
            </a:r>
          </a:p>
          <a:p>
            <a:endParaRPr lang="en-US" dirty="0"/>
          </a:p>
          <a:p>
            <a:r>
              <a:rPr lang="en-US" dirty="0"/>
              <a:t>To begin preparing and exploring the data, I first checked for null values. Several features contained nulls. The features </a:t>
            </a:r>
            <a:r>
              <a:rPr lang="en-US" dirty="0" err="1"/>
              <a:t>RoomService</a:t>
            </a:r>
            <a:r>
              <a:rPr lang="en-US" dirty="0"/>
              <a:t>, </a:t>
            </a:r>
            <a:r>
              <a:rPr lang="en-US" dirty="0" err="1"/>
              <a:t>FoodCourt</a:t>
            </a:r>
            <a:r>
              <a:rPr lang="en-US" dirty="0"/>
              <a:t>, </a:t>
            </a:r>
            <a:r>
              <a:rPr lang="en-US" dirty="0" err="1"/>
              <a:t>ShoppingMall</a:t>
            </a:r>
            <a:r>
              <a:rPr lang="en-US" dirty="0"/>
              <a:t>, Spa, and </a:t>
            </a:r>
            <a:r>
              <a:rPr lang="en-US" dirty="0" err="1"/>
              <a:t>VRDeck</a:t>
            </a:r>
            <a:r>
              <a:rPr lang="en-US" dirty="0"/>
              <a:t> all had their nulls replaced with zeros as these features represented amounts spent on various amenities aboard the ship. Nulls in the VIP &amp; </a:t>
            </a:r>
            <a:r>
              <a:rPr lang="en-US" dirty="0" err="1"/>
              <a:t>CryoSleep</a:t>
            </a:r>
            <a:r>
              <a:rPr lang="en-US" dirty="0"/>
              <a:t> features were replaced with False. Lastly the nulls in the Age feature were replaced by the mean age of the dataset. Nulls in categorical features were left in the dataset. </a:t>
            </a:r>
          </a:p>
          <a:p>
            <a:endParaRPr lang="en-US" dirty="0"/>
          </a:p>
          <a:p>
            <a:r>
              <a:rPr lang="en-US" dirty="0"/>
              <a:t>Three additional features were created from the dataset. Deck and Side (port or starboard) were extracted from the Cabin feature to provide richer information on where the passenger was staying to the model. The number of passengers in each specific group was added to the features. This feature was extracted from the </a:t>
            </a:r>
            <a:r>
              <a:rPr lang="en-US" dirty="0" err="1"/>
              <a:t>PassengerId</a:t>
            </a:r>
            <a:r>
              <a:rPr lang="en-US" dirty="0"/>
              <a:t> field. </a:t>
            </a:r>
          </a:p>
          <a:p>
            <a:endParaRPr lang="en-US" dirty="0"/>
          </a:p>
          <a:p>
            <a:r>
              <a:rPr lang="en-US" dirty="0"/>
              <a:t>Lastly, True and False values within the data were replaced by the binary values 0 and 1. </a:t>
            </a:r>
          </a:p>
        </p:txBody>
      </p:sp>
      <p:sp>
        <p:nvSpPr>
          <p:cNvPr id="4" name="Slide Number Placeholder 3"/>
          <p:cNvSpPr>
            <a:spLocks noGrp="1"/>
          </p:cNvSpPr>
          <p:nvPr>
            <p:ph type="sldNum" sz="quarter" idx="5"/>
          </p:nvPr>
        </p:nvSpPr>
        <p:spPr/>
        <p:txBody>
          <a:bodyPr/>
          <a:lstStyle/>
          <a:p>
            <a:fld id="{C5D60CCA-C3B9-48DD-A0AF-25CA5E9F5F92}" type="slidenum">
              <a:rPr lang="en-US" smtClean="0"/>
              <a:t>4</a:t>
            </a:fld>
            <a:endParaRPr lang="en-US"/>
          </a:p>
        </p:txBody>
      </p:sp>
    </p:spTree>
    <p:extLst>
      <p:ext uri="{BB962C8B-B14F-4D97-AF65-F5344CB8AC3E}">
        <p14:creationId xmlns:p14="http://schemas.microsoft.com/office/powerpoint/2010/main" val="12808392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models for this data science project included logistic regression, random forest, and </a:t>
            </a:r>
            <a:r>
              <a:rPr lang="en-US" dirty="0" err="1"/>
              <a:t>XGBoost</a:t>
            </a:r>
            <a:r>
              <a:rPr lang="en-US" dirty="0"/>
              <a:t>.</a:t>
            </a:r>
          </a:p>
          <a:p>
            <a:endParaRPr lang="en-US" dirty="0"/>
          </a:p>
          <a:p>
            <a:r>
              <a:rPr lang="en-US" dirty="0"/>
              <a:t>Since the data classes are balanced, the main method of analyzing the models is the accuracy of the predictions on the test dataset which are as follows: 1. Logistic Regression: 79.4% 2. Random Forest: 78.5% 3. </a:t>
            </a:r>
            <a:r>
              <a:rPr lang="en-US" dirty="0" err="1"/>
              <a:t>XGBoost</a:t>
            </a:r>
            <a:r>
              <a:rPr lang="en-US" dirty="0"/>
              <a:t>: 78.0% The logistic regression model performed the best on the test dataset with an accuracy of 79.4%. Confusion matrices were then built for each model to further evaluate the results. </a:t>
            </a:r>
          </a:p>
          <a:p>
            <a:endParaRPr lang="en-US" dirty="0"/>
          </a:p>
          <a:p>
            <a:r>
              <a:rPr lang="en-US" dirty="0"/>
              <a:t>With the individual model test results completed, a final model was built that combined the results from each individual model. The average prediction between the Logistic Regression, Random Forest, and </a:t>
            </a:r>
            <a:r>
              <a:rPr lang="en-US" dirty="0" err="1"/>
              <a:t>XGBoost</a:t>
            </a:r>
            <a:r>
              <a:rPr lang="en-US" dirty="0"/>
              <a:t> models was taken and used as the predicted value in this final model. This combined model was able to achieve an accuracy of 79.9%. That’s an increase of 0.6% from the best individual model.</a:t>
            </a:r>
          </a:p>
        </p:txBody>
      </p:sp>
      <p:sp>
        <p:nvSpPr>
          <p:cNvPr id="4" name="Slide Number Placeholder 3"/>
          <p:cNvSpPr>
            <a:spLocks noGrp="1"/>
          </p:cNvSpPr>
          <p:nvPr>
            <p:ph type="sldNum" sz="quarter" idx="5"/>
          </p:nvPr>
        </p:nvSpPr>
        <p:spPr/>
        <p:txBody>
          <a:bodyPr/>
          <a:lstStyle/>
          <a:p>
            <a:fld id="{C5D60CCA-C3B9-48DD-A0AF-25CA5E9F5F92}" type="slidenum">
              <a:rPr lang="en-US" smtClean="0"/>
              <a:t>5</a:t>
            </a:fld>
            <a:endParaRPr lang="en-US"/>
          </a:p>
        </p:txBody>
      </p:sp>
    </p:spTree>
    <p:extLst>
      <p:ext uri="{BB962C8B-B14F-4D97-AF65-F5344CB8AC3E}">
        <p14:creationId xmlns:p14="http://schemas.microsoft.com/office/powerpoint/2010/main" val="2867811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model evaluations, the logistic regression model was the best individual model. However, combining the three models proved to be the best solution overall with an accuracy of 79.9%.</a:t>
            </a:r>
          </a:p>
          <a:p>
            <a:endParaRPr lang="en-US" dirty="0"/>
          </a:p>
          <a:p>
            <a:r>
              <a:rPr lang="en-US" dirty="0"/>
              <a:t>Although this was a fictional dataset, the methodology may have applications in real-life accident classification problems. Adding a neural network model both individually and as a voting member of the combined model may bear additional fruit.</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C5D60CCA-C3B9-48DD-A0AF-25CA5E9F5F92}" type="slidenum">
              <a:rPr lang="en-US" smtClean="0"/>
              <a:t>6</a:t>
            </a:fld>
            <a:endParaRPr lang="en-US"/>
          </a:p>
        </p:txBody>
      </p:sp>
    </p:spTree>
    <p:extLst>
      <p:ext uri="{BB962C8B-B14F-4D97-AF65-F5344CB8AC3E}">
        <p14:creationId xmlns:p14="http://schemas.microsoft.com/office/powerpoint/2010/main" val="10248600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completed the analysis on each model, the final step was to build the predictions on the test dataset and submit the predictions to Kaggle. Each of the four models had their predictions entered.</a:t>
            </a:r>
          </a:p>
          <a:p>
            <a:endParaRPr lang="en-US" dirty="0"/>
          </a:p>
          <a:p>
            <a:r>
              <a:rPr lang="en-US" dirty="0"/>
              <a:t>As expected, the combined model proved to be the most accurate in the competition. Surprisingly during our initial model testing, the </a:t>
            </a:r>
            <a:r>
              <a:rPr lang="en-US" dirty="0" err="1"/>
              <a:t>XGBoost</a:t>
            </a:r>
            <a:r>
              <a:rPr lang="en-US" dirty="0"/>
              <a:t> model performed the worst. However, during the competition it performed the best out of the three individual models. Upon completion of the competition, the results will be followed up on for additional learning opportunities</a:t>
            </a:r>
          </a:p>
        </p:txBody>
      </p:sp>
      <p:sp>
        <p:nvSpPr>
          <p:cNvPr id="4" name="Slide Number Placeholder 3"/>
          <p:cNvSpPr>
            <a:spLocks noGrp="1"/>
          </p:cNvSpPr>
          <p:nvPr>
            <p:ph type="sldNum" sz="quarter" idx="5"/>
          </p:nvPr>
        </p:nvSpPr>
        <p:spPr/>
        <p:txBody>
          <a:bodyPr/>
          <a:lstStyle/>
          <a:p>
            <a:fld id="{C5D60CCA-C3B9-48DD-A0AF-25CA5E9F5F92}" type="slidenum">
              <a:rPr lang="en-US" smtClean="0"/>
              <a:t>7</a:t>
            </a:fld>
            <a:endParaRPr lang="en-US"/>
          </a:p>
        </p:txBody>
      </p:sp>
    </p:spTree>
    <p:extLst>
      <p:ext uri="{BB962C8B-B14F-4D97-AF65-F5344CB8AC3E}">
        <p14:creationId xmlns:p14="http://schemas.microsoft.com/office/powerpoint/2010/main" val="1006433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7/24/2022</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074540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7/24/2022</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993068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7/24/2022</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79774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7/24/2022</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774878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7/24/2022</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045465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7/24/2022</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116421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7/24/2022</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153746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7/24/2022</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90318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7/24/2022</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785297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7/24/2022</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4614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7/24/2022</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37772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7/24/2022</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114045333"/>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85" r:id="rId6"/>
    <p:sldLayoutId id="2147483790" r:id="rId7"/>
    <p:sldLayoutId id="2147483786" r:id="rId8"/>
    <p:sldLayoutId id="2147483787" r:id="rId9"/>
    <p:sldLayoutId id="2147483788" r:id="rId10"/>
    <p:sldLayoutId id="2147483789"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4a"/><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5.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8.m4a"/><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audio" Target="../media/media8.m4a"/></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D65E0E3C-32F3-480B-9842-7611BBE2E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12708"/>
            <a:ext cx="12192000" cy="2645291"/>
          </a:xfrm>
          <a:prstGeom prst="rect">
            <a:avLst/>
          </a:prstGeom>
          <a:solidFill>
            <a:schemeClr val="tx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8ADF15-ADA9-45FB-15E8-2CC83A52A31D}"/>
              </a:ext>
            </a:extLst>
          </p:cNvPr>
          <p:cNvSpPr>
            <a:spLocks noGrp="1"/>
          </p:cNvSpPr>
          <p:nvPr>
            <p:ph type="ctrTitle"/>
          </p:nvPr>
        </p:nvSpPr>
        <p:spPr>
          <a:xfrm>
            <a:off x="961644" y="4394301"/>
            <a:ext cx="10268712" cy="1169121"/>
          </a:xfrm>
        </p:spPr>
        <p:txBody>
          <a:bodyPr anchor="ctr">
            <a:normAutofit/>
          </a:bodyPr>
          <a:lstStyle/>
          <a:p>
            <a:r>
              <a:rPr lang="en-US" sz="7200" dirty="0">
                <a:solidFill>
                  <a:schemeClr val="bg1"/>
                </a:solidFill>
              </a:rPr>
              <a:t>Space Titanic</a:t>
            </a:r>
          </a:p>
        </p:txBody>
      </p:sp>
      <p:sp>
        <p:nvSpPr>
          <p:cNvPr id="3" name="Subtitle 2">
            <a:extLst>
              <a:ext uri="{FF2B5EF4-FFF2-40B4-BE49-F238E27FC236}">
                <a16:creationId xmlns:a16="http://schemas.microsoft.com/office/drawing/2014/main" id="{5619AB86-785F-2306-41B9-9B611CCA011F}"/>
              </a:ext>
            </a:extLst>
          </p:cNvPr>
          <p:cNvSpPr>
            <a:spLocks noGrp="1"/>
          </p:cNvSpPr>
          <p:nvPr>
            <p:ph type="subTitle" idx="1"/>
          </p:nvPr>
        </p:nvSpPr>
        <p:spPr>
          <a:xfrm>
            <a:off x="9408919" y="5653474"/>
            <a:ext cx="2718745" cy="1169121"/>
          </a:xfrm>
        </p:spPr>
        <p:txBody>
          <a:bodyPr anchor="ctr">
            <a:noAutofit/>
          </a:bodyPr>
          <a:lstStyle/>
          <a:p>
            <a:pPr algn="r">
              <a:lnSpc>
                <a:spcPct val="120000"/>
              </a:lnSpc>
            </a:pPr>
            <a:r>
              <a:rPr lang="en-US" sz="1200" dirty="0"/>
              <a:t>Harlan Wittlieff</a:t>
            </a:r>
          </a:p>
          <a:p>
            <a:pPr algn="r">
              <a:lnSpc>
                <a:spcPct val="120000"/>
              </a:lnSpc>
            </a:pPr>
            <a:r>
              <a:rPr lang="en-US" sz="1200" dirty="0"/>
              <a:t>Data science, Bellevue university</a:t>
            </a:r>
          </a:p>
          <a:p>
            <a:pPr algn="r">
              <a:lnSpc>
                <a:spcPct val="120000"/>
              </a:lnSpc>
            </a:pPr>
            <a:r>
              <a:rPr lang="en-US" sz="1200" dirty="0"/>
              <a:t>DSC 680: Applied Data Science</a:t>
            </a:r>
          </a:p>
          <a:p>
            <a:pPr algn="r">
              <a:lnSpc>
                <a:spcPct val="120000"/>
              </a:lnSpc>
            </a:pPr>
            <a:r>
              <a:rPr lang="en-US" sz="1200" dirty="0"/>
              <a:t>Dr. Catie Williams</a:t>
            </a:r>
          </a:p>
          <a:p>
            <a:pPr algn="r">
              <a:lnSpc>
                <a:spcPct val="120000"/>
              </a:lnSpc>
            </a:pPr>
            <a:r>
              <a:rPr lang="en-US" sz="1200" dirty="0"/>
              <a:t>July 31, 2022</a:t>
            </a:r>
          </a:p>
        </p:txBody>
      </p:sp>
      <p:pic>
        <p:nvPicPr>
          <p:cNvPr id="37" name="Video 36">
            <a:extLst>
              <a:ext uri="{FF2B5EF4-FFF2-40B4-BE49-F238E27FC236}">
                <a16:creationId xmlns:a16="http://schemas.microsoft.com/office/drawing/2014/main" id="{581E1D0B-8D8B-4B92-DE11-D784DE4718F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r="1" b="285"/>
          <a:stretch/>
        </p:blipFill>
        <p:spPr>
          <a:xfrm>
            <a:off x="0" y="20555"/>
            <a:ext cx="12192000" cy="4188262"/>
          </a:xfrm>
          <a:prstGeom prst="rect">
            <a:avLst/>
          </a:prstGeom>
        </p:spPr>
      </p:pic>
      <p:pic>
        <p:nvPicPr>
          <p:cNvPr id="5" name="Audio 4">
            <a:hlinkClick r:id="" action="ppaction://media"/>
            <a:extLst>
              <a:ext uri="{FF2B5EF4-FFF2-40B4-BE49-F238E27FC236}">
                <a16:creationId xmlns:a16="http://schemas.microsoft.com/office/drawing/2014/main" id="{78D4C020-BF61-5E43-9236-0E8493A718CC}"/>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05321988"/>
      </p:ext>
    </p:extLst>
  </p:cSld>
  <p:clrMapOvr>
    <a:masterClrMapping/>
  </p:clrMapOvr>
  <mc:AlternateContent xmlns:mc="http://schemas.openxmlformats.org/markup-compatibility/2006">
    <mc:Choice xmlns:p14="http://schemas.microsoft.com/office/powerpoint/2010/main" Requires="p14">
      <p:transition spd="slow" p14:dur="2000" advTm="20275"/>
    </mc:Choice>
    <mc:Fallback>
      <p:transition spd="slow" advTm="20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0010" fill="hold"/>
                                        <p:tgtEl>
                                          <p:spTgt spid="37"/>
                                        </p:tgtEl>
                                      </p:cBhvr>
                                    </p:cmd>
                                  </p:childTnLst>
                                </p:cTn>
                              </p:par>
                              <p:par>
                                <p:cTn id="10" presetID="10" presetClass="entr" presetSubtype="0" fill="hold" grpId="0" nodeType="withEffect">
                                  <p:stCondLst>
                                    <p:cond delay="1000"/>
                                  </p:stCondLst>
                                  <p:iterate>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37"/>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37"/>
                                        </p:tgtEl>
                                      </p:cBhvr>
                                    </p:cmd>
                                  </p:childTnLst>
                                </p:cTn>
                              </p:par>
                            </p:childTnLst>
                          </p:cTn>
                        </p:par>
                      </p:childTnLst>
                    </p:cTn>
                  </p:par>
                </p:childTnLst>
              </p:cTn>
              <p:nextCondLst>
                <p:cond evt="onClick" delay="0">
                  <p:tgtEl>
                    <p:spTgt spid="37"/>
                  </p:tgtEl>
                </p:cond>
              </p:nextCondLst>
            </p:seq>
            <p:video>
              <p:cMediaNode mute="1">
                <p:cTn id="18" repeatCount="indefinite" fill="hold" display="0">
                  <p:stCondLst>
                    <p:cond delay="indefinite"/>
                  </p:stCondLst>
                </p:cTn>
                <p:tgtEl>
                  <p:spTgt spid="37"/>
                </p:tgtEl>
              </p:cMediaNode>
            </p:video>
            <p:audio isNarration="1">
              <p:cMediaNode vol="80000" showWhenStopped="0">
                <p:cTn id="19" fill="hold" display="0">
                  <p:stCondLst>
                    <p:cond delay="indefinite"/>
                  </p:stCondLst>
                  <p:endCondLst>
                    <p:cond evt="onStopAudio" delay="0">
                      <p:tgtEl>
                        <p:sldTgt/>
                      </p:tgtEl>
                    </p:cond>
                  </p:endCondLst>
                </p:cTn>
                <p:tgtEl>
                  <p:spTgt spid="5"/>
                </p:tgtEl>
              </p:cMediaNode>
            </p:audio>
          </p:childTnLst>
        </p:cTn>
      </p:par>
    </p:tnLst>
    <p:bldLst>
      <p:bldP spid="2" grpId="0"/>
    </p:bldLst>
  </p:timing>
  <p:extLst>
    <p:ext uri="{E180D4A7-C9FB-4DFB-919C-405C955672EB}">
      <p14:showEvtLst xmlns:p14="http://schemas.microsoft.com/office/powerpoint/2010/main">
        <p14:playEvt time="56" objId="37"/>
        <p14:playEvt time="20041" objId="37"/>
        <p14:stopEvt time="20275" objId="37"/>
      </p14:showEvtLst>
    </p:ext>
  </p:extLs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89B6D4-8102-B400-3E95-1B15C304E1C0}"/>
              </a:ext>
            </a:extLst>
          </p:cNvPr>
          <p:cNvSpPr>
            <a:spLocks noGrp="1"/>
          </p:cNvSpPr>
          <p:nvPr>
            <p:ph type="title"/>
          </p:nvPr>
        </p:nvSpPr>
        <p:spPr>
          <a:xfrm>
            <a:off x="960120" y="317814"/>
            <a:ext cx="10268712" cy="1700784"/>
          </a:xfrm>
        </p:spPr>
        <p:txBody>
          <a:bodyPr>
            <a:normAutofit/>
          </a:bodyPr>
          <a:lstStyle/>
          <a:p>
            <a:r>
              <a:rPr lang="en-US"/>
              <a:t>Purpose</a:t>
            </a:r>
            <a:endParaRPr lang="en-US" dirty="0"/>
          </a:p>
        </p:txBody>
      </p:sp>
      <p:sp>
        <p:nvSpPr>
          <p:cNvPr id="13" name="Rectangle 9">
            <a:extLst>
              <a:ext uri="{FF2B5EF4-FFF2-40B4-BE49-F238E27FC236}">
                <a16:creationId xmlns:a16="http://schemas.microsoft.com/office/drawing/2014/main" id="{27248369-464E-49D1-91FC-BC34A50A6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2264989"/>
            <a:ext cx="12188952" cy="39521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D3E6D8E-5797-4A40-6531-0489DB2CB643}"/>
              </a:ext>
            </a:extLst>
          </p:cNvPr>
          <p:cNvSpPr>
            <a:spLocks noGrp="1"/>
          </p:cNvSpPr>
          <p:nvPr>
            <p:ph idx="1"/>
          </p:nvPr>
        </p:nvSpPr>
        <p:spPr>
          <a:xfrm>
            <a:off x="960120" y="2587752"/>
            <a:ext cx="10268712" cy="3258102"/>
          </a:xfrm>
        </p:spPr>
        <p:txBody>
          <a:bodyPr anchor="ctr">
            <a:normAutofit/>
          </a:bodyPr>
          <a:lstStyle/>
          <a:p>
            <a:pPr marL="457200" indent="-457200">
              <a:buFont typeface="Arial" panose="020B0604020202020204" pitchFamily="34" charset="0"/>
              <a:buChar char="•"/>
            </a:pPr>
            <a:r>
              <a:rPr lang="en-US" dirty="0"/>
              <a:t>Predict which passengers of the spaceship were transported to another dimension</a:t>
            </a:r>
          </a:p>
          <a:p>
            <a:pPr marL="731520" lvl="1" indent="-457200">
              <a:buFont typeface="Courier New" panose="02070309020205020404" pitchFamily="49" charset="0"/>
              <a:buChar char="o"/>
            </a:pPr>
            <a:r>
              <a:rPr lang="en-US" i="1" dirty="0"/>
              <a:t>Use incomplete data from spaceship’s damaged computer system</a:t>
            </a:r>
          </a:p>
          <a:p>
            <a:pPr marL="731520" lvl="1" indent="-457200">
              <a:buFont typeface="Courier New" panose="02070309020205020404" pitchFamily="49" charset="0"/>
              <a:buChar char="o"/>
            </a:pPr>
            <a:r>
              <a:rPr lang="en-US" i="1" dirty="0"/>
              <a:t>Guide rescue crew efforts</a:t>
            </a:r>
          </a:p>
          <a:p>
            <a:pPr marL="731520" lvl="1" indent="-457200">
              <a:buFont typeface="Courier New" panose="02070309020205020404" pitchFamily="49" charset="0"/>
              <a:buChar char="o"/>
            </a:pPr>
            <a:r>
              <a:rPr lang="en-US" i="1" dirty="0"/>
              <a:t>Perform well on Kaggle competition project</a:t>
            </a:r>
          </a:p>
        </p:txBody>
      </p:sp>
      <p:pic>
        <p:nvPicPr>
          <p:cNvPr id="4" name="Audio 3">
            <a:hlinkClick r:id="" action="ppaction://media"/>
            <a:extLst>
              <a:ext uri="{FF2B5EF4-FFF2-40B4-BE49-F238E27FC236}">
                <a16:creationId xmlns:a16="http://schemas.microsoft.com/office/drawing/2014/main" id="{6A53ABB1-86EB-4EA7-F3F4-AFD260EAF1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5540024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9754"/>
    </mc:Choice>
    <mc:Fallback>
      <p:transition spd="slow" advTm="29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F5F82D-7869-6042-954D-F67CA3195876}"/>
              </a:ext>
            </a:extLst>
          </p:cNvPr>
          <p:cNvSpPr>
            <a:spLocks noGrp="1"/>
          </p:cNvSpPr>
          <p:nvPr>
            <p:ph type="title"/>
          </p:nvPr>
        </p:nvSpPr>
        <p:spPr>
          <a:xfrm>
            <a:off x="960120" y="317814"/>
            <a:ext cx="10268712" cy="1700784"/>
          </a:xfrm>
        </p:spPr>
        <p:txBody>
          <a:bodyPr>
            <a:normAutofit/>
          </a:bodyPr>
          <a:lstStyle/>
          <a:p>
            <a:r>
              <a:rPr lang="en-US" dirty="0"/>
              <a:t>Key considerations</a:t>
            </a:r>
          </a:p>
        </p:txBody>
      </p:sp>
      <p:sp>
        <p:nvSpPr>
          <p:cNvPr id="11" name="Rectangle 10">
            <a:extLst>
              <a:ext uri="{FF2B5EF4-FFF2-40B4-BE49-F238E27FC236}">
                <a16:creationId xmlns:a16="http://schemas.microsoft.com/office/drawing/2014/main" id="{27248369-464E-49D1-91FC-BC34A50A6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2264989"/>
            <a:ext cx="12188952" cy="39521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5" name="Content Placeholder 2">
            <a:extLst>
              <a:ext uri="{FF2B5EF4-FFF2-40B4-BE49-F238E27FC236}">
                <a16:creationId xmlns:a16="http://schemas.microsoft.com/office/drawing/2014/main" id="{C776F66B-7ED9-C3C7-B750-B754B717125A}"/>
              </a:ext>
            </a:extLst>
          </p:cNvPr>
          <p:cNvGraphicFramePr>
            <a:graphicFrameLocks noGrp="1"/>
          </p:cNvGraphicFramePr>
          <p:nvPr>
            <p:ph idx="1"/>
            <p:extLst>
              <p:ext uri="{D42A27DB-BD31-4B8C-83A1-F6EECF244321}">
                <p14:modId xmlns:p14="http://schemas.microsoft.com/office/powerpoint/2010/main" val="2274990075"/>
              </p:ext>
            </p:extLst>
          </p:nvPr>
        </p:nvGraphicFramePr>
        <p:xfrm>
          <a:off x="960438" y="2749621"/>
          <a:ext cx="10267950" cy="29829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Audio 3">
            <a:hlinkClick r:id="" action="ppaction://media"/>
            <a:extLst>
              <a:ext uri="{FF2B5EF4-FFF2-40B4-BE49-F238E27FC236}">
                <a16:creationId xmlns:a16="http://schemas.microsoft.com/office/drawing/2014/main" id="{F0355FCF-16C0-B7F5-68BD-1F81D3BF683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11442205"/>
      </p:ext>
    </p:extLst>
  </p:cSld>
  <p:clrMapOvr>
    <a:masterClrMapping/>
  </p:clrMapOvr>
  <mc:AlternateContent xmlns:mc="http://schemas.openxmlformats.org/markup-compatibility/2006">
    <mc:Choice xmlns:p14="http://schemas.microsoft.com/office/powerpoint/2010/main" Requires="p14">
      <p:transition spd="slow" p14:dur="2000" advTm="50311"/>
    </mc:Choice>
    <mc:Fallback>
      <p:transition spd="slow" advTm="50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FC3E8-D232-56A0-1C61-19E5A1158FB4}"/>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E5355202-4287-D1AE-37B0-6CBDBD47325B}"/>
              </a:ext>
            </a:extLst>
          </p:cNvPr>
          <p:cNvSpPr>
            <a:spLocks noGrp="1"/>
          </p:cNvSpPr>
          <p:nvPr>
            <p:ph idx="1"/>
          </p:nvPr>
        </p:nvSpPr>
        <p:spPr>
          <a:xfrm>
            <a:off x="960120" y="2528888"/>
            <a:ext cx="10268712" cy="4157662"/>
          </a:xfrm>
        </p:spPr>
        <p:txBody>
          <a:bodyPr>
            <a:normAutofit fontScale="92500" lnSpcReduction="20000"/>
          </a:bodyPr>
          <a:lstStyle/>
          <a:p>
            <a:pPr marL="457200" indent="-457200">
              <a:buFont typeface="Arial" panose="020B0604020202020204" pitchFamily="34" charset="0"/>
              <a:buChar char="•"/>
            </a:pPr>
            <a:r>
              <a:rPr lang="en-US" dirty="0"/>
              <a:t>Source: “Spaceship Titanic” – Kaggle</a:t>
            </a:r>
          </a:p>
          <a:p>
            <a:pPr marL="731520" lvl="1" indent="-457200">
              <a:buFont typeface="Courier New" panose="02070309020205020404" pitchFamily="49" charset="0"/>
              <a:buChar char="o"/>
            </a:pPr>
            <a:r>
              <a:rPr lang="en-US" dirty="0"/>
              <a:t>8,693 passenger records</a:t>
            </a:r>
          </a:p>
          <a:p>
            <a:pPr marL="731520" lvl="1" indent="-457200">
              <a:buFont typeface="Courier New" panose="02070309020205020404" pitchFamily="49" charset="0"/>
              <a:buChar char="o"/>
            </a:pPr>
            <a:r>
              <a:rPr lang="en-US" dirty="0"/>
              <a:t>4,378 passengers in alternate dimension</a:t>
            </a:r>
          </a:p>
          <a:p>
            <a:pPr lvl="1" indent="0">
              <a:buNone/>
            </a:pPr>
            <a:endParaRPr lang="en-US" dirty="0"/>
          </a:p>
          <a:p>
            <a:pPr marL="457200" indent="-457200">
              <a:buFont typeface="Arial" panose="020B0604020202020204" pitchFamily="34" charset="0"/>
              <a:buChar char="•"/>
            </a:pPr>
            <a:r>
              <a:rPr lang="en-US" dirty="0"/>
              <a:t>“Transported” – Target Variable</a:t>
            </a:r>
          </a:p>
          <a:p>
            <a:endParaRPr lang="en-US" dirty="0"/>
          </a:p>
          <a:p>
            <a:pPr marL="457200" indent="-457200">
              <a:buFont typeface="Arial" panose="020B0604020202020204" pitchFamily="34" charset="0"/>
              <a:buChar char="•"/>
            </a:pPr>
            <a:r>
              <a:rPr lang="en-US" dirty="0"/>
              <a:t>Preparation</a:t>
            </a:r>
          </a:p>
          <a:p>
            <a:pPr marL="731520" lvl="1" indent="-457200">
              <a:buFont typeface="Courier New" panose="02070309020205020404" pitchFamily="49" charset="0"/>
              <a:buChar char="o"/>
            </a:pPr>
            <a:r>
              <a:rPr lang="en-US" dirty="0"/>
              <a:t>Handle null values</a:t>
            </a:r>
          </a:p>
          <a:p>
            <a:pPr marL="731520" lvl="1" indent="-457200">
              <a:buFont typeface="Courier New" panose="02070309020205020404" pitchFamily="49" charset="0"/>
              <a:buChar char="o"/>
            </a:pPr>
            <a:r>
              <a:rPr lang="en-US" dirty="0"/>
              <a:t>Additional feature creation</a:t>
            </a:r>
          </a:p>
          <a:p>
            <a:pPr marL="731520" lvl="1" indent="-457200">
              <a:buFont typeface="Courier New" panose="02070309020205020404" pitchFamily="49" charset="0"/>
              <a:buChar char="o"/>
            </a:pPr>
            <a:r>
              <a:rPr lang="en-US" dirty="0"/>
              <a:t>Replace True/False values</a:t>
            </a:r>
          </a:p>
          <a:p>
            <a:pPr lvl="1" indent="0">
              <a:buNone/>
            </a:pPr>
            <a:endParaRPr lang="en-US" dirty="0"/>
          </a:p>
        </p:txBody>
      </p:sp>
      <p:pic>
        <p:nvPicPr>
          <p:cNvPr id="5" name="Audio 4">
            <a:hlinkClick r:id="" action="ppaction://media"/>
            <a:extLst>
              <a:ext uri="{FF2B5EF4-FFF2-40B4-BE49-F238E27FC236}">
                <a16:creationId xmlns:a16="http://schemas.microsoft.com/office/drawing/2014/main" id="{EE0B5178-23F4-4816-26EE-989EBFAF4CF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27803074"/>
      </p:ext>
    </p:extLst>
  </p:cSld>
  <p:clrMapOvr>
    <a:masterClrMapping/>
  </p:clrMapOvr>
  <mc:AlternateContent xmlns:mc="http://schemas.openxmlformats.org/markup-compatibility/2006">
    <mc:Choice xmlns:p14="http://schemas.microsoft.com/office/powerpoint/2010/main" Requires="p14">
      <p:transition spd="slow" p14:dur="2000" advTm="116647"/>
    </mc:Choice>
    <mc:Fallback>
      <p:transition spd="slow" advTm="1166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3">
            <a:extLst>
              <a:ext uri="{FF2B5EF4-FFF2-40B4-BE49-F238E27FC236}">
                <a16:creationId xmlns:a16="http://schemas.microsoft.com/office/drawing/2014/main" id="{A77F89CE-BF52-4AF5-8B0B-7E9693734E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0FCB44-AC30-1A09-FE2A-176529F9C918}"/>
              </a:ext>
            </a:extLst>
          </p:cNvPr>
          <p:cNvSpPr>
            <a:spLocks noGrp="1"/>
          </p:cNvSpPr>
          <p:nvPr>
            <p:ph type="title"/>
          </p:nvPr>
        </p:nvSpPr>
        <p:spPr>
          <a:xfrm>
            <a:off x="-50306" y="2280916"/>
            <a:ext cx="6106136" cy="2194560"/>
          </a:xfrm>
        </p:spPr>
        <p:txBody>
          <a:bodyPr>
            <a:normAutofit/>
          </a:bodyPr>
          <a:lstStyle/>
          <a:p>
            <a:r>
              <a:rPr lang="en-US" dirty="0"/>
              <a:t>Models &amp; Results</a:t>
            </a:r>
          </a:p>
        </p:txBody>
      </p:sp>
      <p:sp>
        <p:nvSpPr>
          <p:cNvPr id="3" name="Content Placeholder 2">
            <a:extLst>
              <a:ext uri="{FF2B5EF4-FFF2-40B4-BE49-F238E27FC236}">
                <a16:creationId xmlns:a16="http://schemas.microsoft.com/office/drawing/2014/main" id="{65BC39DC-660E-A467-08F6-E581AE65299C}"/>
              </a:ext>
            </a:extLst>
          </p:cNvPr>
          <p:cNvSpPr>
            <a:spLocks noGrp="1"/>
          </p:cNvSpPr>
          <p:nvPr>
            <p:ph idx="1"/>
          </p:nvPr>
        </p:nvSpPr>
        <p:spPr>
          <a:xfrm>
            <a:off x="128588" y="4620077"/>
            <a:ext cx="5965886" cy="2194560"/>
          </a:xfrm>
        </p:spPr>
        <p:txBody>
          <a:bodyPr anchor="t">
            <a:normAutofit/>
          </a:bodyPr>
          <a:lstStyle/>
          <a:p>
            <a:pPr marL="457200" indent="-457200">
              <a:buFont typeface="Arial" panose="020B0604020202020204" pitchFamily="34" charset="0"/>
              <a:buChar char="•"/>
            </a:pPr>
            <a:r>
              <a:rPr lang="en-US" sz="2400" dirty="0">
                <a:solidFill>
                  <a:schemeClr val="bg1"/>
                </a:solidFill>
              </a:rPr>
              <a:t>Logistic Regression – 79.4% Accuracy</a:t>
            </a:r>
          </a:p>
          <a:p>
            <a:pPr marL="457200" indent="-457200">
              <a:buFont typeface="Arial" panose="020B0604020202020204" pitchFamily="34" charset="0"/>
              <a:buChar char="•"/>
            </a:pPr>
            <a:r>
              <a:rPr lang="en-US" sz="2400" dirty="0">
                <a:solidFill>
                  <a:schemeClr val="bg1"/>
                </a:solidFill>
              </a:rPr>
              <a:t>Random Forest – 78.5% Accuracy</a:t>
            </a:r>
          </a:p>
          <a:p>
            <a:pPr marL="457200" indent="-457200">
              <a:buFont typeface="Arial" panose="020B0604020202020204" pitchFamily="34" charset="0"/>
              <a:buChar char="•"/>
            </a:pPr>
            <a:r>
              <a:rPr lang="en-US" sz="2400" dirty="0" err="1">
                <a:solidFill>
                  <a:schemeClr val="bg1"/>
                </a:solidFill>
              </a:rPr>
              <a:t>XGBoost</a:t>
            </a:r>
            <a:r>
              <a:rPr lang="en-US" sz="2400" dirty="0">
                <a:solidFill>
                  <a:schemeClr val="bg1"/>
                </a:solidFill>
              </a:rPr>
              <a:t> – 78.0% Accuracy</a:t>
            </a:r>
          </a:p>
          <a:p>
            <a:pPr marL="457200" indent="-457200">
              <a:buFont typeface="Arial" panose="020B0604020202020204" pitchFamily="34" charset="0"/>
              <a:buChar char="•"/>
            </a:pPr>
            <a:r>
              <a:rPr lang="en-US" sz="2400" dirty="0">
                <a:solidFill>
                  <a:schemeClr val="bg1"/>
                </a:solidFill>
              </a:rPr>
              <a:t>Combined – 79.9% Accuracy</a:t>
            </a:r>
          </a:p>
        </p:txBody>
      </p:sp>
      <p:pic>
        <p:nvPicPr>
          <p:cNvPr id="7" name="Picture 6">
            <a:extLst>
              <a:ext uri="{FF2B5EF4-FFF2-40B4-BE49-F238E27FC236}">
                <a16:creationId xmlns:a16="http://schemas.microsoft.com/office/drawing/2014/main" id="{0FF7C527-A0CF-10D6-61BB-5550610F54B4}"/>
              </a:ext>
            </a:extLst>
          </p:cNvPr>
          <p:cNvPicPr>
            <a:picLocks noChangeAspect="1"/>
          </p:cNvPicPr>
          <p:nvPr/>
        </p:nvPicPr>
        <p:blipFill>
          <a:blip r:embed="rId5"/>
          <a:stretch>
            <a:fillRect/>
          </a:stretch>
        </p:blipFill>
        <p:spPr>
          <a:xfrm>
            <a:off x="0" y="-33581"/>
            <a:ext cx="3200400" cy="2392593"/>
          </a:xfrm>
          <a:prstGeom prst="rect">
            <a:avLst/>
          </a:prstGeom>
        </p:spPr>
      </p:pic>
      <p:pic>
        <p:nvPicPr>
          <p:cNvPr id="9" name="Picture 8">
            <a:extLst>
              <a:ext uri="{FF2B5EF4-FFF2-40B4-BE49-F238E27FC236}">
                <a16:creationId xmlns:a16="http://schemas.microsoft.com/office/drawing/2014/main" id="{D559C8F6-E814-6883-A75D-D56CC023386D}"/>
              </a:ext>
            </a:extLst>
          </p:cNvPr>
          <p:cNvPicPr>
            <a:picLocks noChangeAspect="1"/>
          </p:cNvPicPr>
          <p:nvPr/>
        </p:nvPicPr>
        <p:blipFill>
          <a:blip r:embed="rId6"/>
          <a:stretch>
            <a:fillRect/>
          </a:stretch>
        </p:blipFill>
        <p:spPr>
          <a:xfrm>
            <a:off x="3111530" y="-33581"/>
            <a:ext cx="3319167" cy="2392593"/>
          </a:xfrm>
          <a:prstGeom prst="rect">
            <a:avLst/>
          </a:prstGeom>
        </p:spPr>
      </p:pic>
      <p:pic>
        <p:nvPicPr>
          <p:cNvPr id="13" name="Picture 12">
            <a:extLst>
              <a:ext uri="{FF2B5EF4-FFF2-40B4-BE49-F238E27FC236}">
                <a16:creationId xmlns:a16="http://schemas.microsoft.com/office/drawing/2014/main" id="{6401D768-0DB2-8A3D-B879-47953A14F4E3}"/>
              </a:ext>
            </a:extLst>
          </p:cNvPr>
          <p:cNvPicPr>
            <a:picLocks noChangeAspect="1"/>
          </p:cNvPicPr>
          <p:nvPr/>
        </p:nvPicPr>
        <p:blipFill>
          <a:blip r:embed="rId7"/>
          <a:stretch>
            <a:fillRect/>
          </a:stretch>
        </p:blipFill>
        <p:spPr>
          <a:xfrm>
            <a:off x="6430697" y="-87312"/>
            <a:ext cx="3449931" cy="2469837"/>
          </a:xfrm>
          <a:prstGeom prst="rect">
            <a:avLst/>
          </a:prstGeom>
        </p:spPr>
      </p:pic>
      <p:pic>
        <p:nvPicPr>
          <p:cNvPr id="19" name="Picture 18">
            <a:extLst>
              <a:ext uri="{FF2B5EF4-FFF2-40B4-BE49-F238E27FC236}">
                <a16:creationId xmlns:a16="http://schemas.microsoft.com/office/drawing/2014/main" id="{882CFF50-AEC1-DA18-ECD3-5D3244ED4EB8}"/>
              </a:ext>
            </a:extLst>
          </p:cNvPr>
          <p:cNvPicPr>
            <a:picLocks noChangeAspect="1"/>
          </p:cNvPicPr>
          <p:nvPr/>
        </p:nvPicPr>
        <p:blipFill>
          <a:blip r:embed="rId8"/>
          <a:stretch>
            <a:fillRect/>
          </a:stretch>
        </p:blipFill>
        <p:spPr>
          <a:xfrm>
            <a:off x="6221538" y="2531354"/>
            <a:ext cx="5725689" cy="4283284"/>
          </a:xfrm>
          <a:prstGeom prst="rect">
            <a:avLst/>
          </a:prstGeom>
        </p:spPr>
      </p:pic>
      <p:sp>
        <p:nvSpPr>
          <p:cNvPr id="20" name="Arrow: Bent-Up 19">
            <a:extLst>
              <a:ext uri="{FF2B5EF4-FFF2-40B4-BE49-F238E27FC236}">
                <a16:creationId xmlns:a16="http://schemas.microsoft.com/office/drawing/2014/main" id="{427A7CD4-87C7-9620-13F2-85E7C9BF5A55}"/>
              </a:ext>
            </a:extLst>
          </p:cNvPr>
          <p:cNvSpPr/>
          <p:nvPr/>
        </p:nvSpPr>
        <p:spPr>
          <a:xfrm rot="10800000" flipH="1">
            <a:off x="9967934" y="704849"/>
            <a:ext cx="1657350" cy="2000643"/>
          </a:xfrm>
          <a:prstGeom prst="ben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1" name="Audio 20">
            <a:hlinkClick r:id="" action="ppaction://media"/>
            <a:extLst>
              <a:ext uri="{FF2B5EF4-FFF2-40B4-BE49-F238E27FC236}">
                <a16:creationId xmlns:a16="http://schemas.microsoft.com/office/drawing/2014/main" id="{36B67091-774E-A618-2D1B-1FF26B61895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7987948"/>
      </p:ext>
    </p:extLst>
  </p:cSld>
  <p:clrMapOvr>
    <a:masterClrMapping/>
  </p:clrMapOvr>
  <mc:AlternateContent xmlns:mc="http://schemas.openxmlformats.org/markup-compatibility/2006">
    <mc:Choice xmlns:p14="http://schemas.microsoft.com/office/powerpoint/2010/main" Requires="p14">
      <p:transition spd="slow" p14:dur="2000" advTm="70268"/>
    </mc:Choice>
    <mc:Fallback>
      <p:transition spd="slow" advTm="702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08DF82-EBDB-D920-53A3-3A8E91E56AB0}"/>
              </a:ext>
            </a:extLst>
          </p:cNvPr>
          <p:cNvSpPr>
            <a:spLocks noGrp="1"/>
          </p:cNvSpPr>
          <p:nvPr>
            <p:ph type="title"/>
          </p:nvPr>
        </p:nvSpPr>
        <p:spPr>
          <a:xfrm>
            <a:off x="960120" y="317814"/>
            <a:ext cx="10268712" cy="1700784"/>
          </a:xfrm>
        </p:spPr>
        <p:txBody>
          <a:bodyPr>
            <a:normAutofit/>
          </a:bodyPr>
          <a:lstStyle/>
          <a:p>
            <a:r>
              <a:rPr lang="en-US" dirty="0"/>
              <a:t>Recommendations</a:t>
            </a:r>
          </a:p>
        </p:txBody>
      </p:sp>
      <p:sp>
        <p:nvSpPr>
          <p:cNvPr id="10" name="Rectangle 9">
            <a:extLst>
              <a:ext uri="{FF2B5EF4-FFF2-40B4-BE49-F238E27FC236}">
                <a16:creationId xmlns:a16="http://schemas.microsoft.com/office/drawing/2014/main" id="{27248369-464E-49D1-91FC-BC34A50A6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2264989"/>
            <a:ext cx="12188952" cy="39521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448E3912-C032-4ED9-E46B-4A82CC6A4DC6}"/>
              </a:ext>
            </a:extLst>
          </p:cNvPr>
          <p:cNvSpPr>
            <a:spLocks noGrp="1"/>
          </p:cNvSpPr>
          <p:nvPr>
            <p:ph idx="1"/>
          </p:nvPr>
        </p:nvSpPr>
        <p:spPr>
          <a:xfrm>
            <a:off x="960120" y="2587752"/>
            <a:ext cx="10268712" cy="3258102"/>
          </a:xfrm>
        </p:spPr>
        <p:txBody>
          <a:bodyPr anchor="ctr">
            <a:normAutofit/>
          </a:bodyPr>
          <a:lstStyle/>
          <a:p>
            <a:pPr marL="457200" indent="-457200">
              <a:buFont typeface="Arial" panose="020B0604020202020204" pitchFamily="34" charset="0"/>
              <a:buChar char="•"/>
            </a:pPr>
            <a:r>
              <a:rPr lang="en-US" dirty="0"/>
              <a:t>Model for Implementation: Combined Model</a:t>
            </a:r>
          </a:p>
          <a:p>
            <a:endParaRPr lang="en-US" dirty="0"/>
          </a:p>
          <a:p>
            <a:pPr marL="457200" indent="-457200">
              <a:buFont typeface="Arial" panose="020B0604020202020204" pitchFamily="34" charset="0"/>
              <a:buChar char="•"/>
            </a:pPr>
            <a:r>
              <a:rPr lang="en-US" dirty="0"/>
              <a:t>Additional Applications</a:t>
            </a:r>
          </a:p>
          <a:p>
            <a:pPr marL="731520" lvl="1" indent="-457200">
              <a:buFont typeface="Courier New" panose="02070309020205020404" pitchFamily="49" charset="0"/>
              <a:buChar char="o"/>
            </a:pPr>
            <a:r>
              <a:rPr lang="en-US" dirty="0"/>
              <a:t>Potential for real-life accident classification problems</a:t>
            </a:r>
          </a:p>
        </p:txBody>
      </p:sp>
      <p:pic>
        <p:nvPicPr>
          <p:cNvPr id="5" name="Audio 4">
            <a:hlinkClick r:id="" action="ppaction://media"/>
            <a:extLst>
              <a:ext uri="{FF2B5EF4-FFF2-40B4-BE49-F238E27FC236}">
                <a16:creationId xmlns:a16="http://schemas.microsoft.com/office/drawing/2014/main" id="{8F4D9283-0FDB-7BDA-3AF2-AA390E289E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508543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9056"/>
    </mc:Choice>
    <mc:Fallback>
      <p:transition spd="slow" advTm="290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A842C-CB58-F961-3947-62D56ADE728A}"/>
              </a:ext>
            </a:extLst>
          </p:cNvPr>
          <p:cNvSpPr>
            <a:spLocks noGrp="1"/>
          </p:cNvSpPr>
          <p:nvPr>
            <p:ph type="title"/>
          </p:nvPr>
        </p:nvSpPr>
        <p:spPr/>
        <p:txBody>
          <a:bodyPr/>
          <a:lstStyle/>
          <a:p>
            <a:r>
              <a:rPr lang="en-US" dirty="0"/>
              <a:t>Concluding remarks</a:t>
            </a:r>
          </a:p>
        </p:txBody>
      </p:sp>
      <p:sp>
        <p:nvSpPr>
          <p:cNvPr id="3" name="Content Placeholder 2">
            <a:extLst>
              <a:ext uri="{FF2B5EF4-FFF2-40B4-BE49-F238E27FC236}">
                <a16:creationId xmlns:a16="http://schemas.microsoft.com/office/drawing/2014/main" id="{56217FEB-D246-0B93-115C-BB30E4A8B8A6}"/>
              </a:ext>
            </a:extLst>
          </p:cNvPr>
          <p:cNvSpPr>
            <a:spLocks noGrp="1"/>
          </p:cNvSpPr>
          <p:nvPr>
            <p:ph idx="1"/>
          </p:nvPr>
        </p:nvSpPr>
        <p:spPr>
          <a:xfrm>
            <a:off x="960120" y="2279736"/>
            <a:ext cx="10268712" cy="3332453"/>
          </a:xfrm>
        </p:spPr>
        <p:txBody>
          <a:bodyPr/>
          <a:lstStyle/>
          <a:p>
            <a:pPr marL="457200" indent="-457200">
              <a:buFont typeface="Arial" panose="020B0604020202020204" pitchFamily="34" charset="0"/>
              <a:buChar char="•"/>
            </a:pPr>
            <a:r>
              <a:rPr lang="en-US" dirty="0"/>
              <a:t>Model Performance in Kaggle Competition</a:t>
            </a:r>
          </a:p>
          <a:p>
            <a:pPr marL="514350" indent="-514350">
              <a:buAutoNum type="arabicPeriod"/>
            </a:pPr>
            <a:r>
              <a:rPr lang="en-US" sz="2000" dirty="0"/>
              <a:t>Combined – 0.79658 </a:t>
            </a:r>
          </a:p>
          <a:p>
            <a:pPr marL="514350" indent="-514350">
              <a:buAutoNum type="arabicPeriod"/>
            </a:pPr>
            <a:r>
              <a:rPr lang="en-US" sz="2000" dirty="0" err="1"/>
              <a:t>XGBoost</a:t>
            </a:r>
            <a:r>
              <a:rPr lang="en-US" sz="2000" dirty="0"/>
              <a:t> – 0.79448 </a:t>
            </a:r>
          </a:p>
          <a:p>
            <a:pPr marL="514350" indent="-514350">
              <a:buAutoNum type="arabicPeriod"/>
            </a:pPr>
            <a:r>
              <a:rPr lang="en-US" sz="2000" dirty="0"/>
              <a:t>Logistic Regression – 0.79191 </a:t>
            </a:r>
          </a:p>
          <a:p>
            <a:pPr marL="514350" indent="-514350">
              <a:buAutoNum type="arabicPeriod"/>
            </a:pPr>
            <a:r>
              <a:rPr lang="en-US" sz="2000" dirty="0"/>
              <a:t>Random Forest – 0.78723 </a:t>
            </a:r>
          </a:p>
          <a:p>
            <a:pPr marL="457200" indent="-457200">
              <a:buFont typeface="Arial" panose="020B0604020202020204" pitchFamily="34" charset="0"/>
              <a:buChar char="•"/>
            </a:pPr>
            <a:endParaRPr lang="en-US" dirty="0"/>
          </a:p>
        </p:txBody>
      </p:sp>
      <p:pic>
        <p:nvPicPr>
          <p:cNvPr id="4" name="Video 36">
            <a:extLst>
              <a:ext uri="{FF2B5EF4-FFF2-40B4-BE49-F238E27FC236}">
                <a16:creationId xmlns:a16="http://schemas.microsoft.com/office/drawing/2014/main" id="{46828E7B-49E0-2A4B-2D57-394C5E3AC05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r="1" b="285"/>
          <a:stretch/>
        </p:blipFill>
        <p:spPr>
          <a:xfrm>
            <a:off x="0" y="4839402"/>
            <a:ext cx="12192000" cy="2094131"/>
          </a:xfrm>
          <a:prstGeom prst="rect">
            <a:avLst/>
          </a:prstGeom>
        </p:spPr>
      </p:pic>
      <p:pic>
        <p:nvPicPr>
          <p:cNvPr id="6" name="Audio 5">
            <a:hlinkClick r:id="" action="ppaction://media"/>
            <a:extLst>
              <a:ext uri="{FF2B5EF4-FFF2-40B4-BE49-F238E27FC236}">
                <a16:creationId xmlns:a16="http://schemas.microsoft.com/office/drawing/2014/main" id="{74F17510-F43B-DB24-38B1-F0A36B448C7F}"/>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13973169"/>
      </p:ext>
    </p:extLst>
  </p:cSld>
  <p:clrMapOvr>
    <a:masterClrMapping/>
  </p:clrMapOvr>
  <mc:AlternateContent xmlns:mc="http://schemas.openxmlformats.org/markup-compatibility/2006">
    <mc:Choice xmlns:p14="http://schemas.microsoft.com/office/powerpoint/2010/main" Requires="p14">
      <p:transition spd="slow" p14:dur="2000" advTm="38701"/>
    </mc:Choice>
    <mc:Fallback>
      <p:transition spd="slow" advTm="38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mute="1">
                <p:cTn id="15" repeatCount="indefinite" fill="hold" display="0">
                  <p:stCondLst>
                    <p:cond delay="indefinite"/>
                  </p:stCondLst>
                </p:cTn>
                <p:tgtEl>
                  <p:spTgt spid="4"/>
                </p:tgtEl>
              </p:cMediaNode>
            </p:video>
            <p:audio isNarration="1">
              <p:cMediaNode vol="80000" showWhenStopped="0">
                <p:cTn id="16"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21" objId="4"/>
        <p14:playEvt time="20051" objId="4"/>
        <p14:stopEvt time="38701" objId="4"/>
      </p14:showEvtLst>
    </p:ext>
  </p:extLst>
</p:sld>
</file>

<file path=ppt/theme/theme1.xml><?xml version="1.0" encoding="utf-8"?>
<a:theme xmlns:a="http://schemas.openxmlformats.org/drawingml/2006/main" name="JuxtaposeVTI">
  <a:themeElements>
    <a:clrScheme name="Juxtapose">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440</TotalTime>
  <Words>1046</Words>
  <Application>Microsoft Office PowerPoint</Application>
  <PresentationFormat>Widescreen</PresentationFormat>
  <Paragraphs>86</Paragraphs>
  <Slides>7</Slides>
  <Notes>7</Notes>
  <HiddenSlides>0</HiddenSlides>
  <MMClips>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Courier New</vt:lpstr>
      <vt:lpstr>Franklin Gothic Demi Cond</vt:lpstr>
      <vt:lpstr>Franklin Gothic Medium</vt:lpstr>
      <vt:lpstr>Wingdings</vt:lpstr>
      <vt:lpstr>JuxtaposeVTI</vt:lpstr>
      <vt:lpstr>Space Titanic</vt:lpstr>
      <vt:lpstr>Purpose</vt:lpstr>
      <vt:lpstr>Key considerations</vt:lpstr>
      <vt:lpstr>Data</vt:lpstr>
      <vt:lpstr>Models &amp; Results</vt:lpstr>
      <vt:lpstr>Recommendations</vt:lpstr>
      <vt:lpstr>Concluding remarks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Titanic</dc:title>
  <dc:creator>Harlan and Alexa Wittlieff</dc:creator>
  <cp:lastModifiedBy>Harlan and Alexa Wittlieff</cp:lastModifiedBy>
  <cp:revision>15</cp:revision>
  <dcterms:created xsi:type="dcterms:W3CDTF">2022-07-24T18:11:06Z</dcterms:created>
  <dcterms:modified xsi:type="dcterms:W3CDTF">2022-07-25T01:31:58Z</dcterms:modified>
</cp:coreProperties>
</file>

<file path=docProps/thumbnail.jpeg>
</file>